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9"/>
  </p:notesMasterIdLst>
  <p:handoutMasterIdLst>
    <p:handoutMasterId r:id="rId70"/>
  </p:handoutMasterIdLst>
  <p:sldIdLst>
    <p:sldId id="327" r:id="rId5"/>
    <p:sldId id="330" r:id="rId6"/>
    <p:sldId id="331" r:id="rId7"/>
    <p:sldId id="332" r:id="rId8"/>
    <p:sldId id="333" r:id="rId9"/>
    <p:sldId id="298" r:id="rId10"/>
    <p:sldId id="262" r:id="rId11"/>
    <p:sldId id="263" r:id="rId12"/>
    <p:sldId id="299" r:id="rId13"/>
    <p:sldId id="302" r:id="rId14"/>
    <p:sldId id="334" r:id="rId15"/>
    <p:sldId id="264" r:id="rId16"/>
    <p:sldId id="335" r:id="rId17"/>
    <p:sldId id="266" r:id="rId18"/>
    <p:sldId id="336" r:id="rId19"/>
    <p:sldId id="265" r:id="rId20"/>
    <p:sldId id="276" r:id="rId21"/>
    <p:sldId id="303" r:id="rId22"/>
    <p:sldId id="339" r:id="rId23"/>
    <p:sldId id="293" r:id="rId24"/>
    <p:sldId id="340" r:id="rId25"/>
    <p:sldId id="277" r:id="rId26"/>
    <p:sldId id="342" r:id="rId27"/>
    <p:sldId id="343" r:id="rId28"/>
    <p:sldId id="344" r:id="rId29"/>
    <p:sldId id="341" r:id="rId30"/>
    <p:sldId id="284" r:id="rId31"/>
    <p:sldId id="269" r:id="rId32"/>
    <p:sldId id="304" r:id="rId33"/>
    <p:sldId id="305" r:id="rId34"/>
    <p:sldId id="307" r:id="rId35"/>
    <p:sldId id="306" r:id="rId36"/>
    <p:sldId id="308" r:id="rId37"/>
    <p:sldId id="270" r:id="rId38"/>
    <p:sldId id="309" r:id="rId39"/>
    <p:sldId id="310" r:id="rId40"/>
    <p:sldId id="311" r:id="rId41"/>
    <p:sldId id="312" r:id="rId42"/>
    <p:sldId id="314" r:id="rId43"/>
    <p:sldId id="313" r:id="rId44"/>
    <p:sldId id="315" r:id="rId45"/>
    <p:sldId id="316" r:id="rId46"/>
    <p:sldId id="317" r:id="rId47"/>
    <p:sldId id="294" r:id="rId48"/>
    <p:sldId id="296" r:id="rId49"/>
    <p:sldId id="318" r:id="rId50"/>
    <p:sldId id="319" r:id="rId51"/>
    <p:sldId id="321" r:id="rId52"/>
    <p:sldId id="322" r:id="rId53"/>
    <p:sldId id="323" r:id="rId54"/>
    <p:sldId id="324" r:id="rId55"/>
    <p:sldId id="288" r:id="rId56"/>
    <p:sldId id="289" r:id="rId57"/>
    <p:sldId id="320" r:id="rId58"/>
    <p:sldId id="274" r:id="rId59"/>
    <p:sldId id="345" r:id="rId60"/>
    <p:sldId id="275" r:id="rId61"/>
    <p:sldId id="347" r:id="rId62"/>
    <p:sldId id="350" r:id="rId63"/>
    <p:sldId id="349" r:id="rId64"/>
    <p:sldId id="348" r:id="rId65"/>
    <p:sldId id="351" r:id="rId66"/>
    <p:sldId id="346" r:id="rId67"/>
    <p:sldId id="329" r:id="rId6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D18B75-2749-CB25-4A7B-C3B13FA98006}" v="66" dt="2025-05-16T00:28:23.486"/>
    <p1510:client id="{73AEC468-9CCF-80DB-2C9E-F4F35E98CA3C}" v="548" dt="2025-05-15T04:23:14.165"/>
    <p1510:client id="{A8AB8730-2454-9D1A-F8DA-92BD63E288D5}" v="603" dt="2025-05-14T22:24:42.762"/>
    <p1510:client id="{B66F4FA4-CADE-CFD6-F956-B28B40F22703}" v="519" dt="2025-05-16T00:04:05.69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EDB3BA-DE5F-445E-8BBF-247BE7223B54}"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D7A876E2-27D0-4FC0-9DCE-093395598162}">
      <dgm:prSet/>
      <dgm:spPr/>
      <dgm:t>
        <a:bodyPr/>
        <a:lstStyle/>
        <a:p>
          <a:r>
            <a:rPr lang="en-US"/>
            <a:t>Executive Summary/Introduction</a:t>
          </a:r>
        </a:p>
      </dgm:t>
    </dgm:pt>
    <dgm:pt modelId="{A0065466-7DEE-4D8B-946D-24A9B60769AC}" type="parTrans" cxnId="{5E375C03-C9C7-45A4-8225-E94E70F903E8}">
      <dgm:prSet/>
      <dgm:spPr/>
      <dgm:t>
        <a:bodyPr/>
        <a:lstStyle/>
        <a:p>
          <a:endParaRPr lang="en-US"/>
        </a:p>
      </dgm:t>
    </dgm:pt>
    <dgm:pt modelId="{BD172A7F-7083-47BE-90D6-B7146A845351}" type="sibTrans" cxnId="{5E375C03-C9C7-45A4-8225-E94E70F903E8}">
      <dgm:prSet/>
      <dgm:spPr/>
      <dgm:t>
        <a:bodyPr/>
        <a:lstStyle/>
        <a:p>
          <a:endParaRPr lang="en-US"/>
        </a:p>
      </dgm:t>
    </dgm:pt>
    <dgm:pt modelId="{755B8925-FC8D-484B-B930-182974E635E9}">
      <dgm:prSet/>
      <dgm:spPr/>
      <dgm:t>
        <a:bodyPr/>
        <a:lstStyle/>
        <a:p>
          <a:r>
            <a:rPr lang="en-US"/>
            <a:t>Methodology</a:t>
          </a:r>
        </a:p>
      </dgm:t>
    </dgm:pt>
    <dgm:pt modelId="{7725A28C-9C82-4087-9556-D69BE7FB3FF4}" type="parTrans" cxnId="{E908F9D0-DEB2-49A3-B938-B92645FFB459}">
      <dgm:prSet/>
      <dgm:spPr/>
      <dgm:t>
        <a:bodyPr/>
        <a:lstStyle/>
        <a:p>
          <a:endParaRPr lang="en-US"/>
        </a:p>
      </dgm:t>
    </dgm:pt>
    <dgm:pt modelId="{65538920-19CB-4813-8EBF-225F555D1B80}" type="sibTrans" cxnId="{E908F9D0-DEB2-49A3-B938-B92645FFB459}">
      <dgm:prSet/>
      <dgm:spPr/>
      <dgm:t>
        <a:bodyPr/>
        <a:lstStyle/>
        <a:p>
          <a:endParaRPr lang="en-US"/>
        </a:p>
      </dgm:t>
    </dgm:pt>
    <dgm:pt modelId="{132CD397-EE5B-4355-8E8E-4711550D6E6A}">
      <dgm:prSet/>
      <dgm:spPr/>
      <dgm:t>
        <a:bodyPr/>
        <a:lstStyle/>
        <a:p>
          <a:r>
            <a:rPr lang="en-US"/>
            <a:t>Results</a:t>
          </a:r>
        </a:p>
      </dgm:t>
    </dgm:pt>
    <dgm:pt modelId="{8BA41ED7-DDAB-4815-A514-E0324E1990E0}" type="parTrans" cxnId="{7D670B96-2485-40B4-B2C1-A9FE9AA6C679}">
      <dgm:prSet/>
      <dgm:spPr/>
      <dgm:t>
        <a:bodyPr/>
        <a:lstStyle/>
        <a:p>
          <a:endParaRPr lang="en-US"/>
        </a:p>
      </dgm:t>
    </dgm:pt>
    <dgm:pt modelId="{BE3ED396-77B0-4957-9AF9-E6EC29CA93CD}" type="sibTrans" cxnId="{7D670B96-2485-40B4-B2C1-A9FE9AA6C679}">
      <dgm:prSet/>
      <dgm:spPr/>
      <dgm:t>
        <a:bodyPr/>
        <a:lstStyle/>
        <a:p>
          <a:endParaRPr lang="en-US"/>
        </a:p>
      </dgm:t>
    </dgm:pt>
    <dgm:pt modelId="{FB164912-5F28-4C47-AFA5-B8BD7A8A08AE}">
      <dgm:prSet/>
      <dgm:spPr/>
      <dgm:t>
        <a:bodyPr/>
        <a:lstStyle/>
        <a:p>
          <a:r>
            <a:rPr lang="en-US"/>
            <a:t>Conclusion</a:t>
          </a:r>
        </a:p>
      </dgm:t>
    </dgm:pt>
    <dgm:pt modelId="{6330689A-E9E7-4D49-B913-CA52A3C469B6}" type="parTrans" cxnId="{0DC4DC6A-7980-4FEB-B6EF-68B6BA256721}">
      <dgm:prSet/>
      <dgm:spPr/>
      <dgm:t>
        <a:bodyPr/>
        <a:lstStyle/>
        <a:p>
          <a:endParaRPr lang="en-US"/>
        </a:p>
      </dgm:t>
    </dgm:pt>
    <dgm:pt modelId="{97066FCD-6281-48A2-B11B-D36E82E1B7A0}" type="sibTrans" cxnId="{0DC4DC6A-7980-4FEB-B6EF-68B6BA256721}">
      <dgm:prSet/>
      <dgm:spPr/>
      <dgm:t>
        <a:bodyPr/>
        <a:lstStyle/>
        <a:p>
          <a:endParaRPr lang="en-US"/>
        </a:p>
      </dgm:t>
    </dgm:pt>
    <dgm:pt modelId="{4C9217C5-FC4E-4EE2-852E-70AC5AC95F28}">
      <dgm:prSet/>
      <dgm:spPr/>
      <dgm:t>
        <a:bodyPr/>
        <a:lstStyle/>
        <a:p>
          <a:r>
            <a:rPr lang="en-US"/>
            <a:t>Appendix</a:t>
          </a:r>
        </a:p>
      </dgm:t>
    </dgm:pt>
    <dgm:pt modelId="{9746028D-ED0C-474C-8087-2F225F02D834}" type="parTrans" cxnId="{76CD39DB-90AE-4E80-A139-E59B16A23944}">
      <dgm:prSet/>
      <dgm:spPr/>
      <dgm:t>
        <a:bodyPr/>
        <a:lstStyle/>
        <a:p>
          <a:endParaRPr lang="en-US"/>
        </a:p>
      </dgm:t>
    </dgm:pt>
    <dgm:pt modelId="{20D77D38-E87A-4EC7-B267-3DFA0FF54422}" type="sibTrans" cxnId="{76CD39DB-90AE-4E80-A139-E59B16A23944}">
      <dgm:prSet/>
      <dgm:spPr/>
      <dgm:t>
        <a:bodyPr/>
        <a:lstStyle/>
        <a:p>
          <a:endParaRPr lang="en-US"/>
        </a:p>
      </dgm:t>
    </dgm:pt>
    <dgm:pt modelId="{B0F84CDD-693B-471F-924A-6F5E3BB89BF4}" type="pres">
      <dgm:prSet presAssocID="{B8EDB3BA-DE5F-445E-8BBF-247BE7223B54}" presName="root" presStyleCnt="0">
        <dgm:presLayoutVars>
          <dgm:dir/>
          <dgm:resizeHandles val="exact"/>
        </dgm:presLayoutVars>
      </dgm:prSet>
      <dgm:spPr/>
    </dgm:pt>
    <dgm:pt modelId="{A5997859-ADFF-41B4-9ACB-48F5EC6E3E13}" type="pres">
      <dgm:prSet presAssocID="{D7A876E2-27D0-4FC0-9DCE-093395598162}" presName="compNode" presStyleCnt="0"/>
      <dgm:spPr/>
    </dgm:pt>
    <dgm:pt modelId="{CAB52D2E-C2CA-41A8-BD0F-9D9712195506}" type="pres">
      <dgm:prSet presAssocID="{D7A876E2-27D0-4FC0-9DCE-093395598162}" presName="bgRect" presStyleLbl="bgShp" presStyleIdx="0" presStyleCnt="5"/>
      <dgm:spPr/>
    </dgm:pt>
    <dgm:pt modelId="{2118AE2D-1D5F-4BB4-A760-EB0D6AB071C3}" type="pres">
      <dgm:prSet presAssocID="{D7A876E2-27D0-4FC0-9DCE-09339559816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548631BB-F187-4856-B172-E19AA43F5D7D}" type="pres">
      <dgm:prSet presAssocID="{D7A876E2-27D0-4FC0-9DCE-093395598162}" presName="spaceRect" presStyleCnt="0"/>
      <dgm:spPr/>
    </dgm:pt>
    <dgm:pt modelId="{3739A07F-5492-4388-A17B-F48871CA08DF}" type="pres">
      <dgm:prSet presAssocID="{D7A876E2-27D0-4FC0-9DCE-093395598162}" presName="parTx" presStyleLbl="revTx" presStyleIdx="0" presStyleCnt="5">
        <dgm:presLayoutVars>
          <dgm:chMax val="0"/>
          <dgm:chPref val="0"/>
        </dgm:presLayoutVars>
      </dgm:prSet>
      <dgm:spPr/>
    </dgm:pt>
    <dgm:pt modelId="{7388C96A-BB6E-4D41-8D79-25A00E38DBC5}" type="pres">
      <dgm:prSet presAssocID="{BD172A7F-7083-47BE-90D6-B7146A845351}" presName="sibTrans" presStyleCnt="0"/>
      <dgm:spPr/>
    </dgm:pt>
    <dgm:pt modelId="{03525EE5-7E64-4F92-AD05-7528F09682C4}" type="pres">
      <dgm:prSet presAssocID="{755B8925-FC8D-484B-B930-182974E635E9}" presName="compNode" presStyleCnt="0"/>
      <dgm:spPr/>
    </dgm:pt>
    <dgm:pt modelId="{49C3CDA1-13DB-4196-A143-FB446E5FB099}" type="pres">
      <dgm:prSet presAssocID="{755B8925-FC8D-484B-B930-182974E635E9}" presName="bgRect" presStyleLbl="bgShp" presStyleIdx="1" presStyleCnt="5"/>
      <dgm:spPr/>
    </dgm:pt>
    <dgm:pt modelId="{10782B69-7AE8-416A-9393-43F969529B87}" type="pres">
      <dgm:prSet presAssocID="{755B8925-FC8D-484B-B930-182974E635E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BD8FAD59-14CE-4C6D-A008-84E6A6E834A1}" type="pres">
      <dgm:prSet presAssocID="{755B8925-FC8D-484B-B930-182974E635E9}" presName="spaceRect" presStyleCnt="0"/>
      <dgm:spPr/>
    </dgm:pt>
    <dgm:pt modelId="{57A3A989-A561-42B3-B3FB-C1C5A7D77CF1}" type="pres">
      <dgm:prSet presAssocID="{755B8925-FC8D-484B-B930-182974E635E9}" presName="parTx" presStyleLbl="revTx" presStyleIdx="1" presStyleCnt="5">
        <dgm:presLayoutVars>
          <dgm:chMax val="0"/>
          <dgm:chPref val="0"/>
        </dgm:presLayoutVars>
      </dgm:prSet>
      <dgm:spPr/>
    </dgm:pt>
    <dgm:pt modelId="{933E913F-3E41-4B0A-9506-7E1784F32088}" type="pres">
      <dgm:prSet presAssocID="{65538920-19CB-4813-8EBF-225F555D1B80}" presName="sibTrans" presStyleCnt="0"/>
      <dgm:spPr/>
    </dgm:pt>
    <dgm:pt modelId="{2097EF3F-2CFB-451A-A223-F4E76BC1CD46}" type="pres">
      <dgm:prSet presAssocID="{132CD397-EE5B-4355-8E8E-4711550D6E6A}" presName="compNode" presStyleCnt="0"/>
      <dgm:spPr/>
    </dgm:pt>
    <dgm:pt modelId="{983BF794-94B5-4BED-973F-47033F031A93}" type="pres">
      <dgm:prSet presAssocID="{132CD397-EE5B-4355-8E8E-4711550D6E6A}" presName="bgRect" presStyleLbl="bgShp" presStyleIdx="2" presStyleCnt="5"/>
      <dgm:spPr/>
    </dgm:pt>
    <dgm:pt modelId="{D0595C97-496C-4ADC-AE76-86FFC0B9B255}" type="pres">
      <dgm:prSet presAssocID="{132CD397-EE5B-4355-8E8E-4711550D6E6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7D3AF34E-6A2F-420E-86E9-2B12668FAFA9}" type="pres">
      <dgm:prSet presAssocID="{132CD397-EE5B-4355-8E8E-4711550D6E6A}" presName="spaceRect" presStyleCnt="0"/>
      <dgm:spPr/>
    </dgm:pt>
    <dgm:pt modelId="{61541EA2-6DDF-47D6-AAE4-C6D8F1B284CA}" type="pres">
      <dgm:prSet presAssocID="{132CD397-EE5B-4355-8E8E-4711550D6E6A}" presName="parTx" presStyleLbl="revTx" presStyleIdx="2" presStyleCnt="5">
        <dgm:presLayoutVars>
          <dgm:chMax val="0"/>
          <dgm:chPref val="0"/>
        </dgm:presLayoutVars>
      </dgm:prSet>
      <dgm:spPr/>
    </dgm:pt>
    <dgm:pt modelId="{4DF0F997-4044-4D3B-B5F2-616365A5FFE9}" type="pres">
      <dgm:prSet presAssocID="{BE3ED396-77B0-4957-9AF9-E6EC29CA93CD}" presName="sibTrans" presStyleCnt="0"/>
      <dgm:spPr/>
    </dgm:pt>
    <dgm:pt modelId="{99E92C6C-7552-4583-B578-310BA3168F34}" type="pres">
      <dgm:prSet presAssocID="{FB164912-5F28-4C47-AFA5-B8BD7A8A08AE}" presName="compNode" presStyleCnt="0"/>
      <dgm:spPr/>
    </dgm:pt>
    <dgm:pt modelId="{719146C5-36E9-433B-8270-851276070A3E}" type="pres">
      <dgm:prSet presAssocID="{FB164912-5F28-4C47-AFA5-B8BD7A8A08AE}" presName="bgRect" presStyleLbl="bgShp" presStyleIdx="3" presStyleCnt="5"/>
      <dgm:spPr/>
    </dgm:pt>
    <dgm:pt modelId="{020D41EA-8FE5-4109-BD1F-32042518BD86}" type="pres">
      <dgm:prSet presAssocID="{FB164912-5F28-4C47-AFA5-B8BD7A8A08A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vel"/>
        </a:ext>
      </dgm:extLst>
    </dgm:pt>
    <dgm:pt modelId="{844D505F-EA17-4F4E-84BB-858A0AC674F6}" type="pres">
      <dgm:prSet presAssocID="{FB164912-5F28-4C47-AFA5-B8BD7A8A08AE}" presName="spaceRect" presStyleCnt="0"/>
      <dgm:spPr/>
    </dgm:pt>
    <dgm:pt modelId="{BEC18AE9-57C4-435D-9EB3-D1746E2A44FD}" type="pres">
      <dgm:prSet presAssocID="{FB164912-5F28-4C47-AFA5-B8BD7A8A08AE}" presName="parTx" presStyleLbl="revTx" presStyleIdx="3" presStyleCnt="5">
        <dgm:presLayoutVars>
          <dgm:chMax val="0"/>
          <dgm:chPref val="0"/>
        </dgm:presLayoutVars>
      </dgm:prSet>
      <dgm:spPr/>
    </dgm:pt>
    <dgm:pt modelId="{44200A13-2EE0-415B-972E-08F3200480D5}" type="pres">
      <dgm:prSet presAssocID="{97066FCD-6281-48A2-B11B-D36E82E1B7A0}" presName="sibTrans" presStyleCnt="0"/>
      <dgm:spPr/>
    </dgm:pt>
    <dgm:pt modelId="{BB83C8BA-C439-43FF-AFDF-B052A243D8EB}" type="pres">
      <dgm:prSet presAssocID="{4C9217C5-FC4E-4EE2-852E-70AC5AC95F28}" presName="compNode" presStyleCnt="0"/>
      <dgm:spPr/>
    </dgm:pt>
    <dgm:pt modelId="{90A53C84-CC26-40D8-B36F-4EC719EF19AA}" type="pres">
      <dgm:prSet presAssocID="{4C9217C5-FC4E-4EE2-852E-70AC5AC95F28}" presName="bgRect" presStyleLbl="bgShp" presStyleIdx="4" presStyleCnt="5"/>
      <dgm:spPr/>
    </dgm:pt>
    <dgm:pt modelId="{22685A1F-4E02-44AF-B49F-786196DB1D3E}" type="pres">
      <dgm:prSet presAssocID="{4C9217C5-FC4E-4EE2-852E-70AC5AC95F2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aperclip"/>
        </a:ext>
      </dgm:extLst>
    </dgm:pt>
    <dgm:pt modelId="{AAB438F7-66A2-4951-9DBA-8945B4DC32E8}" type="pres">
      <dgm:prSet presAssocID="{4C9217C5-FC4E-4EE2-852E-70AC5AC95F28}" presName="spaceRect" presStyleCnt="0"/>
      <dgm:spPr/>
    </dgm:pt>
    <dgm:pt modelId="{304F61EF-C7D7-4EC5-8D55-FC512B8E0601}" type="pres">
      <dgm:prSet presAssocID="{4C9217C5-FC4E-4EE2-852E-70AC5AC95F28}" presName="parTx" presStyleLbl="revTx" presStyleIdx="4" presStyleCnt="5">
        <dgm:presLayoutVars>
          <dgm:chMax val="0"/>
          <dgm:chPref val="0"/>
        </dgm:presLayoutVars>
      </dgm:prSet>
      <dgm:spPr/>
    </dgm:pt>
  </dgm:ptLst>
  <dgm:cxnLst>
    <dgm:cxn modelId="{33FD5302-2FE6-4931-B93D-70EA2B3758CE}" type="presOf" srcId="{132CD397-EE5B-4355-8E8E-4711550D6E6A}" destId="{61541EA2-6DDF-47D6-AAE4-C6D8F1B284CA}" srcOrd="0" destOrd="0" presId="urn:microsoft.com/office/officeart/2018/2/layout/IconVerticalSolidList"/>
    <dgm:cxn modelId="{5E375C03-C9C7-45A4-8225-E94E70F903E8}" srcId="{B8EDB3BA-DE5F-445E-8BBF-247BE7223B54}" destId="{D7A876E2-27D0-4FC0-9DCE-093395598162}" srcOrd="0" destOrd="0" parTransId="{A0065466-7DEE-4D8B-946D-24A9B60769AC}" sibTransId="{BD172A7F-7083-47BE-90D6-B7146A845351}"/>
    <dgm:cxn modelId="{AD3B4E1E-A128-4864-B756-EA772632BD78}" type="presOf" srcId="{4C9217C5-FC4E-4EE2-852E-70AC5AC95F28}" destId="{304F61EF-C7D7-4EC5-8D55-FC512B8E0601}" srcOrd="0" destOrd="0" presId="urn:microsoft.com/office/officeart/2018/2/layout/IconVerticalSolidList"/>
    <dgm:cxn modelId="{B9AE882A-1F1F-4AE7-B197-22EA2D5DC092}" type="presOf" srcId="{D7A876E2-27D0-4FC0-9DCE-093395598162}" destId="{3739A07F-5492-4388-A17B-F48871CA08DF}" srcOrd="0" destOrd="0" presId="urn:microsoft.com/office/officeart/2018/2/layout/IconVerticalSolidList"/>
    <dgm:cxn modelId="{2D1E3961-45E5-47D8-989E-234128FFE4B0}" type="presOf" srcId="{755B8925-FC8D-484B-B930-182974E635E9}" destId="{57A3A989-A561-42B3-B3FB-C1C5A7D77CF1}" srcOrd="0" destOrd="0" presId="urn:microsoft.com/office/officeart/2018/2/layout/IconVerticalSolidList"/>
    <dgm:cxn modelId="{0DC4DC6A-7980-4FEB-B6EF-68B6BA256721}" srcId="{B8EDB3BA-DE5F-445E-8BBF-247BE7223B54}" destId="{FB164912-5F28-4C47-AFA5-B8BD7A8A08AE}" srcOrd="3" destOrd="0" parTransId="{6330689A-E9E7-4D49-B913-CA52A3C469B6}" sibTransId="{97066FCD-6281-48A2-B11B-D36E82E1B7A0}"/>
    <dgm:cxn modelId="{7D670B96-2485-40B4-B2C1-A9FE9AA6C679}" srcId="{B8EDB3BA-DE5F-445E-8BBF-247BE7223B54}" destId="{132CD397-EE5B-4355-8E8E-4711550D6E6A}" srcOrd="2" destOrd="0" parTransId="{8BA41ED7-DDAB-4815-A514-E0324E1990E0}" sibTransId="{BE3ED396-77B0-4957-9AF9-E6EC29CA93CD}"/>
    <dgm:cxn modelId="{FAA165CE-F337-404B-A168-08191899308D}" type="presOf" srcId="{FB164912-5F28-4C47-AFA5-B8BD7A8A08AE}" destId="{BEC18AE9-57C4-435D-9EB3-D1746E2A44FD}" srcOrd="0" destOrd="0" presId="urn:microsoft.com/office/officeart/2018/2/layout/IconVerticalSolidList"/>
    <dgm:cxn modelId="{E908F9D0-DEB2-49A3-B938-B92645FFB459}" srcId="{B8EDB3BA-DE5F-445E-8BBF-247BE7223B54}" destId="{755B8925-FC8D-484B-B930-182974E635E9}" srcOrd="1" destOrd="0" parTransId="{7725A28C-9C82-4087-9556-D69BE7FB3FF4}" sibTransId="{65538920-19CB-4813-8EBF-225F555D1B80}"/>
    <dgm:cxn modelId="{76CD39DB-90AE-4E80-A139-E59B16A23944}" srcId="{B8EDB3BA-DE5F-445E-8BBF-247BE7223B54}" destId="{4C9217C5-FC4E-4EE2-852E-70AC5AC95F28}" srcOrd="4" destOrd="0" parTransId="{9746028D-ED0C-474C-8087-2F225F02D834}" sibTransId="{20D77D38-E87A-4EC7-B267-3DFA0FF54422}"/>
    <dgm:cxn modelId="{55868FDD-0AC0-4F60-9F8F-9DABD2B51AA8}" type="presOf" srcId="{B8EDB3BA-DE5F-445E-8BBF-247BE7223B54}" destId="{B0F84CDD-693B-471F-924A-6F5E3BB89BF4}" srcOrd="0" destOrd="0" presId="urn:microsoft.com/office/officeart/2018/2/layout/IconVerticalSolidList"/>
    <dgm:cxn modelId="{EDF19300-0B47-419F-BF8A-981BD266E07F}" type="presParOf" srcId="{B0F84CDD-693B-471F-924A-6F5E3BB89BF4}" destId="{A5997859-ADFF-41B4-9ACB-48F5EC6E3E13}" srcOrd="0" destOrd="0" presId="urn:microsoft.com/office/officeart/2018/2/layout/IconVerticalSolidList"/>
    <dgm:cxn modelId="{BB151A01-4F13-45B0-9421-4E1160796C7C}" type="presParOf" srcId="{A5997859-ADFF-41B4-9ACB-48F5EC6E3E13}" destId="{CAB52D2E-C2CA-41A8-BD0F-9D9712195506}" srcOrd="0" destOrd="0" presId="urn:microsoft.com/office/officeart/2018/2/layout/IconVerticalSolidList"/>
    <dgm:cxn modelId="{294A5C72-C6CD-481A-83C7-CBC7203FDE1D}" type="presParOf" srcId="{A5997859-ADFF-41B4-9ACB-48F5EC6E3E13}" destId="{2118AE2D-1D5F-4BB4-A760-EB0D6AB071C3}" srcOrd="1" destOrd="0" presId="urn:microsoft.com/office/officeart/2018/2/layout/IconVerticalSolidList"/>
    <dgm:cxn modelId="{27C42B61-1D74-4980-ADC9-3F289AB91DEA}" type="presParOf" srcId="{A5997859-ADFF-41B4-9ACB-48F5EC6E3E13}" destId="{548631BB-F187-4856-B172-E19AA43F5D7D}" srcOrd="2" destOrd="0" presId="urn:microsoft.com/office/officeart/2018/2/layout/IconVerticalSolidList"/>
    <dgm:cxn modelId="{868FB40B-0606-458D-B2EF-7D472CA635CD}" type="presParOf" srcId="{A5997859-ADFF-41B4-9ACB-48F5EC6E3E13}" destId="{3739A07F-5492-4388-A17B-F48871CA08DF}" srcOrd="3" destOrd="0" presId="urn:microsoft.com/office/officeart/2018/2/layout/IconVerticalSolidList"/>
    <dgm:cxn modelId="{E5DA5A46-84A8-4D77-B657-9FE1709A60E8}" type="presParOf" srcId="{B0F84CDD-693B-471F-924A-6F5E3BB89BF4}" destId="{7388C96A-BB6E-4D41-8D79-25A00E38DBC5}" srcOrd="1" destOrd="0" presId="urn:microsoft.com/office/officeart/2018/2/layout/IconVerticalSolidList"/>
    <dgm:cxn modelId="{AB914D2E-B61C-4EEF-8F5C-7D93C98B3C3F}" type="presParOf" srcId="{B0F84CDD-693B-471F-924A-6F5E3BB89BF4}" destId="{03525EE5-7E64-4F92-AD05-7528F09682C4}" srcOrd="2" destOrd="0" presId="urn:microsoft.com/office/officeart/2018/2/layout/IconVerticalSolidList"/>
    <dgm:cxn modelId="{C6695662-ECEB-4963-905E-950BBF5B6850}" type="presParOf" srcId="{03525EE5-7E64-4F92-AD05-7528F09682C4}" destId="{49C3CDA1-13DB-4196-A143-FB446E5FB099}" srcOrd="0" destOrd="0" presId="urn:microsoft.com/office/officeart/2018/2/layout/IconVerticalSolidList"/>
    <dgm:cxn modelId="{3A1B990E-C1F5-4BF3-AC9F-9E4A4446E6F6}" type="presParOf" srcId="{03525EE5-7E64-4F92-AD05-7528F09682C4}" destId="{10782B69-7AE8-416A-9393-43F969529B87}" srcOrd="1" destOrd="0" presId="urn:microsoft.com/office/officeart/2018/2/layout/IconVerticalSolidList"/>
    <dgm:cxn modelId="{8AD8CC98-E2A0-4C30-A6F7-DBFC0C59450E}" type="presParOf" srcId="{03525EE5-7E64-4F92-AD05-7528F09682C4}" destId="{BD8FAD59-14CE-4C6D-A008-84E6A6E834A1}" srcOrd="2" destOrd="0" presId="urn:microsoft.com/office/officeart/2018/2/layout/IconVerticalSolidList"/>
    <dgm:cxn modelId="{52D2D6DC-4E28-4417-AA38-40B9B202F06A}" type="presParOf" srcId="{03525EE5-7E64-4F92-AD05-7528F09682C4}" destId="{57A3A989-A561-42B3-B3FB-C1C5A7D77CF1}" srcOrd="3" destOrd="0" presId="urn:microsoft.com/office/officeart/2018/2/layout/IconVerticalSolidList"/>
    <dgm:cxn modelId="{432565B9-C694-45A6-BE54-409A1C840538}" type="presParOf" srcId="{B0F84CDD-693B-471F-924A-6F5E3BB89BF4}" destId="{933E913F-3E41-4B0A-9506-7E1784F32088}" srcOrd="3" destOrd="0" presId="urn:microsoft.com/office/officeart/2018/2/layout/IconVerticalSolidList"/>
    <dgm:cxn modelId="{B8449CB8-C197-4082-8031-158000CDF47A}" type="presParOf" srcId="{B0F84CDD-693B-471F-924A-6F5E3BB89BF4}" destId="{2097EF3F-2CFB-451A-A223-F4E76BC1CD46}" srcOrd="4" destOrd="0" presId="urn:microsoft.com/office/officeart/2018/2/layout/IconVerticalSolidList"/>
    <dgm:cxn modelId="{B4E5D755-90E6-462A-928A-460EC05F2CB1}" type="presParOf" srcId="{2097EF3F-2CFB-451A-A223-F4E76BC1CD46}" destId="{983BF794-94B5-4BED-973F-47033F031A93}" srcOrd="0" destOrd="0" presId="urn:microsoft.com/office/officeart/2018/2/layout/IconVerticalSolidList"/>
    <dgm:cxn modelId="{7E45F855-2A9D-4CE7-A2BC-683A12E40A60}" type="presParOf" srcId="{2097EF3F-2CFB-451A-A223-F4E76BC1CD46}" destId="{D0595C97-496C-4ADC-AE76-86FFC0B9B255}" srcOrd="1" destOrd="0" presId="urn:microsoft.com/office/officeart/2018/2/layout/IconVerticalSolidList"/>
    <dgm:cxn modelId="{00AD8585-0AD0-4C55-A7C5-9C851A70D2A0}" type="presParOf" srcId="{2097EF3F-2CFB-451A-A223-F4E76BC1CD46}" destId="{7D3AF34E-6A2F-420E-86E9-2B12668FAFA9}" srcOrd="2" destOrd="0" presId="urn:microsoft.com/office/officeart/2018/2/layout/IconVerticalSolidList"/>
    <dgm:cxn modelId="{25A52B17-25DA-4319-AAF8-862E642E0780}" type="presParOf" srcId="{2097EF3F-2CFB-451A-A223-F4E76BC1CD46}" destId="{61541EA2-6DDF-47D6-AAE4-C6D8F1B284CA}" srcOrd="3" destOrd="0" presId="urn:microsoft.com/office/officeart/2018/2/layout/IconVerticalSolidList"/>
    <dgm:cxn modelId="{D907EA6A-97D3-4250-A78D-CC7DFE79C19B}" type="presParOf" srcId="{B0F84CDD-693B-471F-924A-6F5E3BB89BF4}" destId="{4DF0F997-4044-4D3B-B5F2-616365A5FFE9}" srcOrd="5" destOrd="0" presId="urn:microsoft.com/office/officeart/2018/2/layout/IconVerticalSolidList"/>
    <dgm:cxn modelId="{95B70F89-375B-430C-B362-64EE9099E211}" type="presParOf" srcId="{B0F84CDD-693B-471F-924A-6F5E3BB89BF4}" destId="{99E92C6C-7552-4583-B578-310BA3168F34}" srcOrd="6" destOrd="0" presId="urn:microsoft.com/office/officeart/2018/2/layout/IconVerticalSolidList"/>
    <dgm:cxn modelId="{796C95F6-035D-4114-B024-6780427A68E2}" type="presParOf" srcId="{99E92C6C-7552-4583-B578-310BA3168F34}" destId="{719146C5-36E9-433B-8270-851276070A3E}" srcOrd="0" destOrd="0" presId="urn:microsoft.com/office/officeart/2018/2/layout/IconVerticalSolidList"/>
    <dgm:cxn modelId="{8FD55477-84C0-4B5A-B7BE-1068CFE9D010}" type="presParOf" srcId="{99E92C6C-7552-4583-B578-310BA3168F34}" destId="{020D41EA-8FE5-4109-BD1F-32042518BD86}" srcOrd="1" destOrd="0" presId="urn:microsoft.com/office/officeart/2018/2/layout/IconVerticalSolidList"/>
    <dgm:cxn modelId="{95B4F6E0-E6FB-4465-A3B6-7B105BE46825}" type="presParOf" srcId="{99E92C6C-7552-4583-B578-310BA3168F34}" destId="{844D505F-EA17-4F4E-84BB-858A0AC674F6}" srcOrd="2" destOrd="0" presId="urn:microsoft.com/office/officeart/2018/2/layout/IconVerticalSolidList"/>
    <dgm:cxn modelId="{A15674DA-C34B-4CA7-AE0C-F5D2DCFFFC75}" type="presParOf" srcId="{99E92C6C-7552-4583-B578-310BA3168F34}" destId="{BEC18AE9-57C4-435D-9EB3-D1746E2A44FD}" srcOrd="3" destOrd="0" presId="urn:microsoft.com/office/officeart/2018/2/layout/IconVerticalSolidList"/>
    <dgm:cxn modelId="{650935F3-0877-4A16-BDE8-69590CCFD1F7}" type="presParOf" srcId="{B0F84CDD-693B-471F-924A-6F5E3BB89BF4}" destId="{44200A13-2EE0-415B-972E-08F3200480D5}" srcOrd="7" destOrd="0" presId="urn:microsoft.com/office/officeart/2018/2/layout/IconVerticalSolidList"/>
    <dgm:cxn modelId="{8193D374-200A-467E-8AC6-8351EA14AACF}" type="presParOf" srcId="{B0F84CDD-693B-471F-924A-6F5E3BB89BF4}" destId="{BB83C8BA-C439-43FF-AFDF-B052A243D8EB}" srcOrd="8" destOrd="0" presId="urn:microsoft.com/office/officeart/2018/2/layout/IconVerticalSolidList"/>
    <dgm:cxn modelId="{94675662-7F74-44A3-BD86-49F15BF0DAFA}" type="presParOf" srcId="{BB83C8BA-C439-43FF-AFDF-B052A243D8EB}" destId="{90A53C84-CC26-40D8-B36F-4EC719EF19AA}" srcOrd="0" destOrd="0" presId="urn:microsoft.com/office/officeart/2018/2/layout/IconVerticalSolidList"/>
    <dgm:cxn modelId="{628C621F-12FA-4717-B24B-08078F59ED6E}" type="presParOf" srcId="{BB83C8BA-C439-43FF-AFDF-B052A243D8EB}" destId="{22685A1F-4E02-44AF-B49F-786196DB1D3E}" srcOrd="1" destOrd="0" presId="urn:microsoft.com/office/officeart/2018/2/layout/IconVerticalSolidList"/>
    <dgm:cxn modelId="{C36C0C8C-83FE-4C58-A5F5-5CA52C94FC93}" type="presParOf" srcId="{BB83C8BA-C439-43FF-AFDF-B052A243D8EB}" destId="{AAB438F7-66A2-4951-9DBA-8945B4DC32E8}" srcOrd="2" destOrd="0" presId="urn:microsoft.com/office/officeart/2018/2/layout/IconVerticalSolidList"/>
    <dgm:cxn modelId="{7BAD4B25-8244-4F07-BA66-6AE9A78E3FFA}" type="presParOf" srcId="{BB83C8BA-C439-43FF-AFDF-B052A243D8EB}" destId="{304F61EF-C7D7-4EC5-8D55-FC512B8E060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B52D2E-C2CA-41A8-BD0F-9D9712195506}">
      <dsp:nvSpPr>
        <dsp:cNvPr id="0" name=""/>
        <dsp:cNvSpPr/>
      </dsp:nvSpPr>
      <dsp:spPr>
        <a:xfrm>
          <a:off x="0" y="4250"/>
          <a:ext cx="6830568" cy="905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18AE2D-1D5F-4BB4-A760-EB0D6AB071C3}">
      <dsp:nvSpPr>
        <dsp:cNvPr id="0" name=""/>
        <dsp:cNvSpPr/>
      </dsp:nvSpPr>
      <dsp:spPr>
        <a:xfrm>
          <a:off x="273872" y="207957"/>
          <a:ext cx="497949" cy="4979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39A07F-5492-4388-A17B-F48871CA08DF}">
      <dsp:nvSpPr>
        <dsp:cNvPr id="0" name=""/>
        <dsp:cNvSpPr/>
      </dsp:nvSpPr>
      <dsp:spPr>
        <a:xfrm>
          <a:off x="1045694" y="4250"/>
          <a:ext cx="5784873" cy="90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18" tIns="95818" rIns="95818" bIns="95818" numCol="1" spcCol="1270" anchor="ctr" anchorCtr="0">
          <a:noAutofit/>
        </a:bodyPr>
        <a:lstStyle/>
        <a:p>
          <a:pPr marL="0" lvl="0" indent="0" algn="l" defTabSz="844550">
            <a:lnSpc>
              <a:spcPct val="90000"/>
            </a:lnSpc>
            <a:spcBef>
              <a:spcPct val="0"/>
            </a:spcBef>
            <a:spcAft>
              <a:spcPct val="35000"/>
            </a:spcAft>
            <a:buNone/>
          </a:pPr>
          <a:r>
            <a:rPr lang="en-US" sz="1900" kern="1200"/>
            <a:t>Executive Summary/Introduction</a:t>
          </a:r>
        </a:p>
      </dsp:txBody>
      <dsp:txXfrm>
        <a:off x="1045694" y="4250"/>
        <a:ext cx="5784873" cy="905363"/>
      </dsp:txXfrm>
    </dsp:sp>
    <dsp:sp modelId="{49C3CDA1-13DB-4196-A143-FB446E5FB099}">
      <dsp:nvSpPr>
        <dsp:cNvPr id="0" name=""/>
        <dsp:cNvSpPr/>
      </dsp:nvSpPr>
      <dsp:spPr>
        <a:xfrm>
          <a:off x="0" y="1135954"/>
          <a:ext cx="6830568" cy="905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782B69-7AE8-416A-9393-43F969529B87}">
      <dsp:nvSpPr>
        <dsp:cNvPr id="0" name=""/>
        <dsp:cNvSpPr/>
      </dsp:nvSpPr>
      <dsp:spPr>
        <a:xfrm>
          <a:off x="273872" y="1339661"/>
          <a:ext cx="497949" cy="4979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A3A989-A561-42B3-B3FB-C1C5A7D77CF1}">
      <dsp:nvSpPr>
        <dsp:cNvPr id="0" name=""/>
        <dsp:cNvSpPr/>
      </dsp:nvSpPr>
      <dsp:spPr>
        <a:xfrm>
          <a:off x="1045694" y="1135954"/>
          <a:ext cx="5784873" cy="90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18" tIns="95818" rIns="95818" bIns="95818" numCol="1" spcCol="1270" anchor="ctr" anchorCtr="0">
          <a:noAutofit/>
        </a:bodyPr>
        <a:lstStyle/>
        <a:p>
          <a:pPr marL="0" lvl="0" indent="0" algn="l" defTabSz="844550">
            <a:lnSpc>
              <a:spcPct val="90000"/>
            </a:lnSpc>
            <a:spcBef>
              <a:spcPct val="0"/>
            </a:spcBef>
            <a:spcAft>
              <a:spcPct val="35000"/>
            </a:spcAft>
            <a:buNone/>
          </a:pPr>
          <a:r>
            <a:rPr lang="en-US" sz="1900" kern="1200"/>
            <a:t>Methodology</a:t>
          </a:r>
        </a:p>
      </dsp:txBody>
      <dsp:txXfrm>
        <a:off x="1045694" y="1135954"/>
        <a:ext cx="5784873" cy="905363"/>
      </dsp:txXfrm>
    </dsp:sp>
    <dsp:sp modelId="{983BF794-94B5-4BED-973F-47033F031A93}">
      <dsp:nvSpPr>
        <dsp:cNvPr id="0" name=""/>
        <dsp:cNvSpPr/>
      </dsp:nvSpPr>
      <dsp:spPr>
        <a:xfrm>
          <a:off x="0" y="2267658"/>
          <a:ext cx="6830568" cy="905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595C97-496C-4ADC-AE76-86FFC0B9B255}">
      <dsp:nvSpPr>
        <dsp:cNvPr id="0" name=""/>
        <dsp:cNvSpPr/>
      </dsp:nvSpPr>
      <dsp:spPr>
        <a:xfrm>
          <a:off x="273872" y="2471365"/>
          <a:ext cx="497949" cy="4979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541EA2-6DDF-47D6-AAE4-C6D8F1B284CA}">
      <dsp:nvSpPr>
        <dsp:cNvPr id="0" name=""/>
        <dsp:cNvSpPr/>
      </dsp:nvSpPr>
      <dsp:spPr>
        <a:xfrm>
          <a:off x="1045694" y="2267658"/>
          <a:ext cx="5784873" cy="90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18" tIns="95818" rIns="95818" bIns="95818" numCol="1" spcCol="1270" anchor="ctr" anchorCtr="0">
          <a:noAutofit/>
        </a:bodyPr>
        <a:lstStyle/>
        <a:p>
          <a:pPr marL="0" lvl="0" indent="0" algn="l" defTabSz="844550">
            <a:lnSpc>
              <a:spcPct val="90000"/>
            </a:lnSpc>
            <a:spcBef>
              <a:spcPct val="0"/>
            </a:spcBef>
            <a:spcAft>
              <a:spcPct val="35000"/>
            </a:spcAft>
            <a:buNone/>
          </a:pPr>
          <a:r>
            <a:rPr lang="en-US" sz="1900" kern="1200"/>
            <a:t>Results</a:t>
          </a:r>
        </a:p>
      </dsp:txBody>
      <dsp:txXfrm>
        <a:off x="1045694" y="2267658"/>
        <a:ext cx="5784873" cy="905363"/>
      </dsp:txXfrm>
    </dsp:sp>
    <dsp:sp modelId="{719146C5-36E9-433B-8270-851276070A3E}">
      <dsp:nvSpPr>
        <dsp:cNvPr id="0" name=""/>
        <dsp:cNvSpPr/>
      </dsp:nvSpPr>
      <dsp:spPr>
        <a:xfrm>
          <a:off x="0" y="3399362"/>
          <a:ext cx="6830568" cy="905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0D41EA-8FE5-4109-BD1F-32042518BD86}">
      <dsp:nvSpPr>
        <dsp:cNvPr id="0" name=""/>
        <dsp:cNvSpPr/>
      </dsp:nvSpPr>
      <dsp:spPr>
        <a:xfrm>
          <a:off x="273872" y="3603069"/>
          <a:ext cx="497949" cy="4979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C18AE9-57C4-435D-9EB3-D1746E2A44FD}">
      <dsp:nvSpPr>
        <dsp:cNvPr id="0" name=""/>
        <dsp:cNvSpPr/>
      </dsp:nvSpPr>
      <dsp:spPr>
        <a:xfrm>
          <a:off x="1045694" y="3399362"/>
          <a:ext cx="5784873" cy="90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18" tIns="95818" rIns="95818" bIns="95818" numCol="1" spcCol="1270" anchor="ctr" anchorCtr="0">
          <a:noAutofit/>
        </a:bodyPr>
        <a:lstStyle/>
        <a:p>
          <a:pPr marL="0" lvl="0" indent="0" algn="l" defTabSz="844550">
            <a:lnSpc>
              <a:spcPct val="90000"/>
            </a:lnSpc>
            <a:spcBef>
              <a:spcPct val="0"/>
            </a:spcBef>
            <a:spcAft>
              <a:spcPct val="35000"/>
            </a:spcAft>
            <a:buNone/>
          </a:pPr>
          <a:r>
            <a:rPr lang="en-US" sz="1900" kern="1200"/>
            <a:t>Conclusion</a:t>
          </a:r>
        </a:p>
      </dsp:txBody>
      <dsp:txXfrm>
        <a:off x="1045694" y="3399362"/>
        <a:ext cx="5784873" cy="905363"/>
      </dsp:txXfrm>
    </dsp:sp>
    <dsp:sp modelId="{90A53C84-CC26-40D8-B36F-4EC719EF19AA}">
      <dsp:nvSpPr>
        <dsp:cNvPr id="0" name=""/>
        <dsp:cNvSpPr/>
      </dsp:nvSpPr>
      <dsp:spPr>
        <a:xfrm>
          <a:off x="0" y="4531066"/>
          <a:ext cx="6830568" cy="905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685A1F-4E02-44AF-B49F-786196DB1D3E}">
      <dsp:nvSpPr>
        <dsp:cNvPr id="0" name=""/>
        <dsp:cNvSpPr/>
      </dsp:nvSpPr>
      <dsp:spPr>
        <a:xfrm>
          <a:off x="273872" y="4734773"/>
          <a:ext cx="497949" cy="4979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4F61EF-C7D7-4EC5-8D55-FC512B8E0601}">
      <dsp:nvSpPr>
        <dsp:cNvPr id="0" name=""/>
        <dsp:cNvSpPr/>
      </dsp:nvSpPr>
      <dsp:spPr>
        <a:xfrm>
          <a:off x="1045694" y="4531066"/>
          <a:ext cx="5784873" cy="90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18" tIns="95818" rIns="95818" bIns="95818" numCol="1" spcCol="1270" anchor="ctr" anchorCtr="0">
          <a:noAutofit/>
        </a:bodyPr>
        <a:lstStyle/>
        <a:p>
          <a:pPr marL="0" lvl="0" indent="0" algn="l" defTabSz="844550">
            <a:lnSpc>
              <a:spcPct val="90000"/>
            </a:lnSpc>
            <a:spcBef>
              <a:spcPct val="0"/>
            </a:spcBef>
            <a:spcAft>
              <a:spcPct val="35000"/>
            </a:spcAft>
            <a:buNone/>
          </a:pPr>
          <a:r>
            <a:rPr lang="en-US" sz="1900" kern="1200"/>
            <a:t>Appendix</a:t>
          </a:r>
        </a:p>
      </dsp:txBody>
      <dsp:txXfrm>
        <a:off x="1045694" y="4531066"/>
        <a:ext cx="5784873" cy="90536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0F7EB-7885-BEE2-10D3-EC75B1F15D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5DB928-FB18-BBE3-CF08-5AD61142DB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E4B70B-0E58-F062-868D-42555746705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93C9012-5F7B-DE0E-2439-4DA7C4D9A67A}"/>
              </a:ext>
            </a:extLst>
          </p:cNvPr>
          <p:cNvSpPr>
            <a:spLocks noGrp="1"/>
          </p:cNvSpPr>
          <p:nvPr>
            <p:ph type="sldNum" sz="quarter" idx="5"/>
          </p:nvPr>
        </p:nvSpPr>
        <p:spPr/>
        <p:txBody>
          <a:bodyPr/>
          <a:lstStyle/>
          <a:p>
            <a:fld id="{EEBDA0E2-FEBD-4B65-8F16-724CF984F377}" type="slidenum">
              <a:rPr lang="en-US" smtClean="0"/>
              <a:t>59</a:t>
            </a:fld>
            <a:endParaRPr lang="en-US"/>
          </a:p>
        </p:txBody>
      </p:sp>
    </p:spTree>
    <p:extLst>
      <p:ext uri="{BB962C8B-B14F-4D97-AF65-F5344CB8AC3E}">
        <p14:creationId xmlns:p14="http://schemas.microsoft.com/office/powerpoint/2010/main" val="1718033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6D1A5-699A-AB36-74A3-6D930EFE70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6EA275-A784-8B09-97DA-5874AE6C0F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E89923-115B-5DA2-71DF-73BD32F7A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20B6025-A0D9-45FB-BDB2-5AC14135D07C}"/>
              </a:ext>
            </a:extLst>
          </p:cNvPr>
          <p:cNvSpPr>
            <a:spLocks noGrp="1"/>
          </p:cNvSpPr>
          <p:nvPr>
            <p:ph type="sldNum" sz="quarter" idx="5"/>
          </p:nvPr>
        </p:nvSpPr>
        <p:spPr/>
        <p:txBody>
          <a:bodyPr/>
          <a:lstStyle/>
          <a:p>
            <a:fld id="{EEBDA0E2-FEBD-4B65-8F16-724CF984F377}" type="slidenum">
              <a:rPr lang="en-US" smtClean="0"/>
              <a:t>60</a:t>
            </a:fld>
            <a:endParaRPr lang="en-US"/>
          </a:p>
        </p:txBody>
      </p:sp>
    </p:spTree>
    <p:extLst>
      <p:ext uri="{BB962C8B-B14F-4D97-AF65-F5344CB8AC3E}">
        <p14:creationId xmlns:p14="http://schemas.microsoft.com/office/powerpoint/2010/main" val="4271764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05576-2174-B699-AF34-AAF33DF6AC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D12C6D-314B-9881-BC49-B035555B44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50C26F-028E-55FD-84C2-7DA0D7B92E5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83ABA52-D02F-1FCB-A4A2-F84B9D6AB76F}"/>
              </a:ext>
            </a:extLst>
          </p:cNvPr>
          <p:cNvSpPr>
            <a:spLocks noGrp="1"/>
          </p:cNvSpPr>
          <p:nvPr>
            <p:ph type="sldNum" sz="quarter" idx="5"/>
          </p:nvPr>
        </p:nvSpPr>
        <p:spPr/>
        <p:txBody>
          <a:bodyPr/>
          <a:lstStyle/>
          <a:p>
            <a:fld id="{EEBDA0E2-FEBD-4B65-8F16-724CF984F377}" type="slidenum">
              <a:rPr lang="en-US" smtClean="0"/>
              <a:t>61</a:t>
            </a:fld>
            <a:endParaRPr lang="en-US"/>
          </a:p>
        </p:txBody>
      </p:sp>
    </p:spTree>
    <p:extLst>
      <p:ext uri="{BB962C8B-B14F-4D97-AF65-F5344CB8AC3E}">
        <p14:creationId xmlns:p14="http://schemas.microsoft.com/office/powerpoint/2010/main" val="211771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D1785-D8A0-A0D5-16A2-2DF7F1E48C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BEF50-1CCD-A9D1-D30D-BCD376C84A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C8CE28-E609-0075-6DF4-A114B6A53D0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A475C64-3BC0-8BD4-89B2-6B03348B2FC4}"/>
              </a:ext>
            </a:extLst>
          </p:cNvPr>
          <p:cNvSpPr>
            <a:spLocks noGrp="1"/>
          </p:cNvSpPr>
          <p:nvPr>
            <p:ph type="sldNum" sz="quarter" idx="5"/>
          </p:nvPr>
        </p:nvSpPr>
        <p:spPr/>
        <p:txBody>
          <a:bodyPr/>
          <a:lstStyle/>
          <a:p>
            <a:fld id="{EEBDA0E2-FEBD-4B65-8F16-724CF984F377}" type="slidenum">
              <a:rPr lang="en-US" smtClean="0"/>
              <a:t>62</a:t>
            </a:fld>
            <a:endParaRPr lang="en-US"/>
          </a:p>
        </p:txBody>
      </p:sp>
    </p:spTree>
    <p:extLst>
      <p:ext uri="{BB962C8B-B14F-4D97-AF65-F5344CB8AC3E}">
        <p14:creationId xmlns:p14="http://schemas.microsoft.com/office/powerpoint/2010/main" val="3951976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E474D-182E-C59C-D331-8AE5B50990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7A3ECC-3A4A-5F3B-B8CE-A2FDEBBEFE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360C-52D1-D1D8-8737-CDA9EF51A80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DB143C3-EC9D-7E04-B166-F9FB7FB6F059}"/>
              </a:ext>
            </a:extLst>
          </p:cNvPr>
          <p:cNvSpPr>
            <a:spLocks noGrp="1"/>
          </p:cNvSpPr>
          <p:nvPr>
            <p:ph type="sldNum" sz="quarter" idx="5"/>
          </p:nvPr>
        </p:nvSpPr>
        <p:spPr/>
        <p:txBody>
          <a:bodyPr/>
          <a:lstStyle/>
          <a:p>
            <a:fld id="{EEBDA0E2-FEBD-4B65-8F16-724CF984F377}" type="slidenum">
              <a:rPr lang="en-US" smtClean="0"/>
              <a:t>62</a:t>
            </a:fld>
            <a:endParaRPr lang="en-US"/>
          </a:p>
        </p:txBody>
      </p:sp>
    </p:spTree>
    <p:extLst>
      <p:ext uri="{BB962C8B-B14F-4D97-AF65-F5344CB8AC3E}">
        <p14:creationId xmlns:p14="http://schemas.microsoft.com/office/powerpoint/2010/main" val="820735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4F4D5-494E-A89F-E916-B95AAA79F7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342C3D-EF9D-B616-3532-D7C74FB456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6BF65B-143C-B4D9-A9D4-084B433F6756}"/>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AA8EFA0C-6308-07CC-B1E9-F3A330292EF3}"/>
              </a:ext>
            </a:extLst>
          </p:cNvPr>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783418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A585E-1E96-25DB-F569-4519AA5929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9D0585-2B98-B18E-AFCA-CC7CD8FDFE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98BF9B-C287-FC2F-91A8-C473D06B8789}"/>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DCE0D493-44A2-C5B8-A865-C75911B29487}"/>
              </a:ext>
            </a:extLst>
          </p:cNvPr>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46364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473FD-3141-4358-2658-9F1187328C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9809B5-22B9-89AD-1987-A92A6F60F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183C24-51B3-98EA-A760-4E01560FCAF6}"/>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6B6C5906-440D-D92E-BB55-FBC4971E65F7}"/>
              </a:ext>
            </a:extLst>
          </p:cNvPr>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1162027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394DD-E463-EC8E-3DEA-28AD09E5C7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F43295-D2A6-ABC0-3B6F-D64F5FA52C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5B39FB-A7C4-86DF-39F7-D696F3CBB76E}"/>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74F9E2A7-C741-C544-6A23-A3EC16C6ECB4}"/>
              </a:ext>
            </a:extLst>
          </p:cNvPr>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1410433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4637B-5477-36FA-9236-772AD9206A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560E5-EB53-AEBF-C3E0-EF9598844B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EA292C-E87B-9498-7D9F-33511BEC290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A6F3509-75E7-B751-8760-42FECACDC257}"/>
              </a:ext>
            </a:extLst>
          </p:cNvPr>
          <p:cNvSpPr>
            <a:spLocks noGrp="1"/>
          </p:cNvSpPr>
          <p:nvPr>
            <p:ph type="sldNum" sz="quarter" idx="5"/>
          </p:nvPr>
        </p:nvSpPr>
        <p:spPr/>
        <p:txBody>
          <a:bodyPr/>
          <a:lstStyle/>
          <a:p>
            <a:fld id="{EEBDA0E2-FEBD-4B65-8F16-724CF984F377}" type="slidenum">
              <a:rPr lang="en-US" smtClean="0"/>
              <a:t>58</a:t>
            </a:fld>
            <a:endParaRPr lang="en-US"/>
          </a:p>
        </p:txBody>
      </p:sp>
    </p:spTree>
    <p:extLst>
      <p:ext uri="{BB962C8B-B14F-4D97-AF65-F5344CB8AC3E}">
        <p14:creationId xmlns:p14="http://schemas.microsoft.com/office/powerpoint/2010/main" val="749013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jheric212/CS-Repo/blob/main/Lab%201.2%20Web%20Scraping.ipynb"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jheric212/CS-Repo/blob/main/spacex_dash_app.py"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eg"/></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8" Type="http://schemas.openxmlformats.org/officeDocument/2006/relationships/hyperlink" Target="https://github.com/jheric212/CS-Repo/blob/main/Interactive%20Visual%20Analytics%20with%20Folium.ipynb" TargetMode="External"/><Relationship Id="rId3" Type="http://schemas.openxmlformats.org/officeDocument/2006/relationships/hyperlink" Target="https://github.com/jheric212/CS-Repo/blob/main/Lab%201%20APICollecting%20the%20Data%20.ipynb" TargetMode="External"/><Relationship Id="rId7" Type="http://schemas.openxmlformats.org/officeDocument/2006/relationships/hyperlink" Target="https://github.com/jheric212/CS-Repo/blob/main/EDA%20with%20SQL_SQL%20Notebook%20for%20Peer%20Assignment.ipynb"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github.com/jheric212/CS-Repo/blob/main/EDA%20with%20Visualization_Exploring%20and%20Preparing%20Data.ipynb" TargetMode="External"/><Relationship Id="rId5" Type="http://schemas.openxmlformats.org/officeDocument/2006/relationships/hyperlink" Target="https://github.com/jheric212/CS-Repo/blob/main/Lab%202%20Data%20Wrangling.ipynb" TargetMode="External"/><Relationship Id="rId10" Type="http://schemas.openxmlformats.org/officeDocument/2006/relationships/hyperlink" Target="https://github.com/jheric212/CS-Repo/blob/main/Machine%20Learning%20Prediction%20lab.ipynb" TargetMode="External"/><Relationship Id="rId4" Type="http://schemas.openxmlformats.org/officeDocument/2006/relationships/hyperlink" Target="https://github.com/jheric212/CS-Repo/blob/main/Lab%201.2%20Web%20Scraping.ipynb" TargetMode="External"/><Relationship Id="rId9" Type="http://schemas.openxmlformats.org/officeDocument/2006/relationships/hyperlink" Target="https://github.com/jheric212/CS-Repo/blob/main/spacex_dash_app.py"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jheric212/CS-Repo/blob/main/Lab%201%20APICollecting%20the%20Data%20.ipynb"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Ganancial, </a:t>
            </a:r>
            <a:r>
              <a:rPr lang="en-US" dirty="0" err="1">
                <a:solidFill>
                  <a:schemeClr val="bg2"/>
                </a:solidFill>
                <a:latin typeface="Abadi"/>
                <a:ea typeface="SF Pro" pitchFamily="2" charset="0"/>
                <a:cs typeface="SF Pro" pitchFamily="2" charset="0"/>
              </a:rPr>
              <a:t>Jheric</a:t>
            </a:r>
            <a:r>
              <a:rPr lang="en-US" dirty="0">
                <a:solidFill>
                  <a:schemeClr val="bg2"/>
                </a:solidFill>
                <a:latin typeface="Abadi"/>
                <a:ea typeface="SF Pro" pitchFamily="2" charset="0"/>
                <a:cs typeface="SF Pro" pitchFamily="2" charset="0"/>
              </a:rPr>
              <a:t>, L.</a:t>
            </a:r>
          </a:p>
          <a:p>
            <a:r>
              <a:rPr lang="en-US" dirty="0">
                <a:solidFill>
                  <a:schemeClr val="bg2"/>
                </a:solidFill>
                <a:latin typeface="Abadi"/>
                <a:ea typeface="SF Pro" pitchFamily="2" charset="0"/>
                <a:cs typeface="SF Pro" pitchFamily="2" charset="0"/>
              </a:rPr>
              <a:t>May 14, 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Rectangle 19">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Data Collection - Scraping</a:t>
            </a:r>
          </a:p>
        </p:txBody>
      </p:sp>
      <p:sp>
        <p:nvSpPr>
          <p:cNvPr id="22" name="Rectangle 21">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115568" y="2481943"/>
            <a:ext cx="10168128" cy="3695020"/>
          </a:xfrm>
          <a:prstGeom prst="rect">
            <a:avLst/>
          </a:prstGeom>
        </p:spPr>
        <p:txBody>
          <a:bodyPr vert="horz" lIns="91440" tIns="45720" rIns="91440" bIns="45720" rtlCol="0">
            <a:normAutofit/>
          </a:bodyPr>
          <a:lstStyle/>
          <a:p>
            <a:r>
              <a:rPr lang="en-US" sz="2200"/>
              <a:t>Description: Additional launch data was obtained by scraping a Wikipedia page listing Falcon 9 and Falcon Heavy launches. Libraries like BeautifulSoup or pandas.read_html were likely used to parse the HTML content and extract data tables.</a:t>
            </a:r>
          </a:p>
          <a:p>
            <a:pPr>
              <a:spcBef>
                <a:spcPts val="1400"/>
              </a:spcBef>
            </a:pPr>
            <a:r>
              <a:rPr lang="en-US" sz="2200"/>
              <a:t>Key Phrases/Steps: Web scraping, Wikipedia, HTML parsing, BeautifulSoup, pandas.read_html, data table extraction.</a:t>
            </a:r>
          </a:p>
          <a:p>
            <a:pPr>
              <a:spcBef>
                <a:spcPts val="1400"/>
              </a:spcBef>
            </a:pPr>
            <a:endParaRPr lang="en-US" sz="220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10</a:t>
            </a:fld>
            <a:endParaRPr lang="en-US" sz="1200">
              <a:solidFill>
                <a:schemeClr val="tx1">
                  <a:lumMod val="50000"/>
                  <a:lumOff val="50000"/>
                </a:schemeClr>
              </a:solidFill>
              <a:latin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0DCC59-5C5D-250E-B5D2-6E041B971079}"/>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7" name="Rectangle 16">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itle 1">
            <a:extLst>
              <a:ext uri="{FF2B5EF4-FFF2-40B4-BE49-F238E27FC236}">
                <a16:creationId xmlns:a16="http://schemas.microsoft.com/office/drawing/2014/main" id="{56C841E9-9693-EC19-73BD-E3BBBC8D1A16}"/>
              </a:ext>
            </a:extLst>
          </p:cNvPr>
          <p:cNvSpPr txBox="1">
            <a:spLocks/>
          </p:cNvSpPr>
          <p:nvPr/>
        </p:nvSpPr>
        <p:spPr>
          <a:xfrm>
            <a:off x="755484" y="739835"/>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Data Collection – Scraping cont'd</a:t>
            </a:r>
          </a:p>
        </p:txBody>
      </p:sp>
      <p:sp>
        <p:nvSpPr>
          <p:cNvPr id="3" name="Text Placeholder 2">
            <a:extLst>
              <a:ext uri="{FF2B5EF4-FFF2-40B4-BE49-F238E27FC236}">
                <a16:creationId xmlns:a16="http://schemas.microsoft.com/office/drawing/2014/main" id="{2CD8F016-1787-702F-6651-9D7C3D07C7EF}"/>
              </a:ext>
            </a:extLst>
          </p:cNvPr>
          <p:cNvSpPr>
            <a:spLocks noGrp="1"/>
          </p:cNvSpPr>
          <p:nvPr>
            <p:ph type="body" sz="half" idx="4294967295"/>
          </p:nvPr>
        </p:nvSpPr>
        <p:spPr>
          <a:xfrm>
            <a:off x="755484" y="2459116"/>
            <a:ext cx="3702579" cy="3524823"/>
          </a:xfrm>
          <a:prstGeom prst="rect">
            <a:avLst/>
          </a:prstGeom>
        </p:spPr>
        <p:txBody>
          <a:bodyPr vert="horz" lIns="91440" tIns="45720" rIns="91440" bIns="45720" rtlCol="0">
            <a:normAutofit/>
          </a:bodyPr>
          <a:lstStyle/>
          <a:p>
            <a:pPr>
              <a:spcBef>
                <a:spcPts val="1400"/>
              </a:spcBef>
            </a:pPr>
            <a:r>
              <a:rPr lang="en-US" sz="2000">
                <a:solidFill>
                  <a:srgbClr val="FFFFFF"/>
                </a:solidFill>
              </a:rPr>
              <a:t>Web Scraping Flowchart: </a:t>
            </a:r>
          </a:p>
          <a:p>
            <a:pPr>
              <a:spcBef>
                <a:spcPts val="1400"/>
              </a:spcBef>
            </a:pPr>
            <a:r>
              <a:rPr lang="en-US" sz="2000">
                <a:solidFill>
                  <a:srgbClr val="FFFFFF"/>
                </a:solidFill>
              </a:rPr>
              <a:t>GitHub URL: (</a:t>
            </a:r>
            <a:r>
              <a:rPr lang="en-US" sz="2000">
                <a:solidFill>
                  <a:srgbClr val="FFFFFF"/>
                </a:solidFill>
                <a:hlinkClick r:id="rId2">
                  <a:extLst>
                    <a:ext uri="{A12FA001-AC4F-418D-AE19-62706E023703}">
                      <ahyp:hlinkClr xmlns:ahyp="http://schemas.microsoft.com/office/drawing/2018/hyperlinkcolor" val="tx"/>
                    </a:ext>
                  </a:extLst>
                </a:hlinkClick>
              </a:rPr>
              <a:t>https://github.com/jheric212/CS-Repo/blob/main/Lab%201.2%20Web%20Scraping.ipynb</a:t>
            </a:r>
            <a:r>
              <a:rPr lang="en-US" sz="2000">
                <a:solidFill>
                  <a:srgbClr val="FFFFFF"/>
                </a:solidFill>
              </a:rPr>
              <a:t>).</a:t>
            </a:r>
          </a:p>
          <a:p>
            <a:pPr>
              <a:spcBef>
                <a:spcPts val="1400"/>
              </a:spcBef>
            </a:pPr>
            <a:endParaRPr lang="en-US" sz="2000">
              <a:solidFill>
                <a:srgbClr val="FFFFFF"/>
              </a:solidFill>
            </a:endParaRPr>
          </a:p>
        </p:txBody>
      </p:sp>
      <p:pic>
        <p:nvPicPr>
          <p:cNvPr id="5" name="Picture 4" descr="A diagram of a process flow&#10;&#10;AI-generated content may be incorrect.">
            <a:extLst>
              <a:ext uri="{FF2B5EF4-FFF2-40B4-BE49-F238E27FC236}">
                <a16:creationId xmlns:a16="http://schemas.microsoft.com/office/drawing/2014/main" id="{BD7ED0D5-34E1-D87A-979A-F83E0F8513C4}"/>
              </a:ext>
            </a:extLst>
          </p:cNvPr>
          <p:cNvPicPr>
            <a:picLocks noChangeAspect="1"/>
          </p:cNvPicPr>
          <p:nvPr/>
        </p:nvPicPr>
        <p:blipFill>
          <a:blip r:embed="rId3"/>
          <a:stretch>
            <a:fillRect/>
          </a:stretch>
        </p:blipFill>
        <p:spPr>
          <a:xfrm>
            <a:off x="7123674" y="787114"/>
            <a:ext cx="3170262" cy="5283771"/>
          </a:xfrm>
          <a:prstGeom prst="rect">
            <a:avLst/>
          </a:prstGeom>
        </p:spPr>
      </p:pic>
      <p:sp>
        <p:nvSpPr>
          <p:cNvPr id="6" name="Slide Number Placeholder 5">
            <a:extLst>
              <a:ext uri="{FF2B5EF4-FFF2-40B4-BE49-F238E27FC236}">
                <a16:creationId xmlns:a16="http://schemas.microsoft.com/office/drawing/2014/main" id="{4AB7B42C-B869-A8B0-63E0-C7B1B0B928E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11</a:t>
            </a:fld>
            <a:endParaRPr lang="en-US" sz="1200">
              <a:solidFill>
                <a:schemeClr val="tx1">
                  <a:lumMod val="50000"/>
                  <a:lumOff val="50000"/>
                </a:schemeClr>
              </a:solidFill>
              <a:latin typeface="+mn-lt"/>
            </a:endParaRPr>
          </a:p>
        </p:txBody>
      </p:sp>
      <p:sp>
        <p:nvSpPr>
          <p:cNvPr id="4" name="Title 1">
            <a:extLst>
              <a:ext uri="{FF2B5EF4-FFF2-40B4-BE49-F238E27FC236}">
                <a16:creationId xmlns:a16="http://schemas.microsoft.com/office/drawing/2014/main" id="{1DA52C12-C0FE-A297-F487-3A2A71D1152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Tree>
    <p:extLst>
      <p:ext uri="{BB962C8B-B14F-4D97-AF65-F5344CB8AC3E}">
        <p14:creationId xmlns:p14="http://schemas.microsoft.com/office/powerpoint/2010/main" val="2086410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Data Wrangling</a:t>
            </a:r>
          </a:p>
        </p:txBody>
      </p:sp>
      <p:sp>
        <p:nvSpPr>
          <p:cNvPr id="19" name="Rectangle 18">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15568" y="2481943"/>
            <a:ext cx="10168128" cy="3695020"/>
          </a:xfrm>
          <a:prstGeom prst="rect">
            <a:avLst/>
          </a:prstGeom>
        </p:spPr>
        <p:txBody>
          <a:bodyPr vert="horz" lIns="91440" tIns="45720" rIns="91440" bIns="45720" rtlCol="0">
            <a:normAutofit/>
          </a:bodyPr>
          <a:lstStyle/>
          <a:p>
            <a:pPr marL="0"/>
            <a:endParaRPr lang="en-US" sz="2200"/>
          </a:p>
          <a:p>
            <a:r>
              <a:rPr lang="en-US" sz="2200"/>
              <a:t>Description: The collected data from both API and scraping sources was cleaned, transformed, and prepared for analysis. This involved handling inconsistencies, missing values, and converting data types to ensure data quality and suitability for subsequent steps.</a:t>
            </a:r>
          </a:p>
          <a:p>
            <a:r>
              <a:rPr lang="en-US" sz="2200"/>
              <a:t>Key Phrases/Steps: Data Cleaning, Handling Missing Values (e.g., imputing or dropping), Data Transformation, Feature Engineering (if any specific new features were created), Data Type Conversion, Merging/Combining Data (if data from different sources was combined).</a:t>
            </a:r>
          </a:p>
          <a:p>
            <a:endParaRPr lang="en-US" sz="220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12</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4974DC-21A3-25D5-CD28-5BE44621FC95}"/>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4" name="Rectangle 13">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1">
            <a:extLst>
              <a:ext uri="{FF2B5EF4-FFF2-40B4-BE49-F238E27FC236}">
                <a16:creationId xmlns:a16="http://schemas.microsoft.com/office/drawing/2014/main" id="{D5C9DA1B-F489-5EA3-5ED4-946F039B5BEB}"/>
              </a:ext>
            </a:extLst>
          </p:cNvPr>
          <p:cNvSpPr txBox="1">
            <a:spLocks/>
          </p:cNvSpPr>
          <p:nvPr/>
        </p:nvSpPr>
        <p:spPr>
          <a:xfrm>
            <a:off x="755484" y="739835"/>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Data Wrangling cont'd</a:t>
            </a:r>
          </a:p>
        </p:txBody>
      </p:sp>
      <p:sp>
        <p:nvSpPr>
          <p:cNvPr id="5" name="Content Placeholder 4">
            <a:extLst>
              <a:ext uri="{FF2B5EF4-FFF2-40B4-BE49-F238E27FC236}">
                <a16:creationId xmlns:a16="http://schemas.microsoft.com/office/drawing/2014/main" id="{75BB7D2D-4211-2E18-104E-9D2814820AE1}"/>
              </a:ext>
            </a:extLst>
          </p:cNvPr>
          <p:cNvSpPr>
            <a:spLocks noGrp="1"/>
          </p:cNvSpPr>
          <p:nvPr>
            <p:ph idx="4294967295"/>
          </p:nvPr>
        </p:nvSpPr>
        <p:spPr>
          <a:xfrm>
            <a:off x="755484" y="2459116"/>
            <a:ext cx="3702579" cy="3524823"/>
          </a:xfrm>
          <a:prstGeom prst="rect">
            <a:avLst/>
          </a:prstGeom>
        </p:spPr>
        <p:txBody>
          <a:bodyPr vert="horz" lIns="91440" tIns="45720" rIns="91440" bIns="45720" rtlCol="0">
            <a:normAutofit/>
          </a:bodyPr>
          <a:lstStyle/>
          <a:p>
            <a:r>
              <a:rPr lang="en-US" sz="2000">
                <a:solidFill>
                  <a:srgbClr val="FFFFFF"/>
                </a:solidFill>
              </a:rPr>
              <a:t>Data Wrangling Flowchart: </a:t>
            </a:r>
          </a:p>
          <a:p>
            <a:r>
              <a:rPr lang="en-US" sz="2000">
                <a:solidFill>
                  <a:srgbClr val="FFFFFF"/>
                </a:solidFill>
              </a:rPr>
              <a:t>GitHub URL: (https://github.com/jheric212/CS-Repo/blob/main/Lab%202%20Data%20Wrangling.ipynb).</a:t>
            </a:r>
          </a:p>
        </p:txBody>
      </p:sp>
      <p:pic>
        <p:nvPicPr>
          <p:cNvPr id="2" name="Picture 1" descr="A diagram of a process&#10;&#10;AI-generated content may be incorrect.">
            <a:extLst>
              <a:ext uri="{FF2B5EF4-FFF2-40B4-BE49-F238E27FC236}">
                <a16:creationId xmlns:a16="http://schemas.microsoft.com/office/drawing/2014/main" id="{28B465A1-5686-4363-B7E4-CDF0EB3456A3}"/>
              </a:ext>
            </a:extLst>
          </p:cNvPr>
          <p:cNvPicPr>
            <a:picLocks noChangeAspect="1"/>
          </p:cNvPicPr>
          <p:nvPr/>
        </p:nvPicPr>
        <p:blipFill>
          <a:blip r:embed="rId2"/>
          <a:stretch>
            <a:fillRect/>
          </a:stretch>
        </p:blipFill>
        <p:spPr>
          <a:xfrm>
            <a:off x="6019863" y="787114"/>
            <a:ext cx="5377884" cy="5283771"/>
          </a:xfrm>
          <a:prstGeom prst="rect">
            <a:avLst/>
          </a:prstGeom>
        </p:spPr>
      </p:pic>
      <p:sp>
        <p:nvSpPr>
          <p:cNvPr id="4" name="Slide Number Placeholder 3">
            <a:extLst>
              <a:ext uri="{FF2B5EF4-FFF2-40B4-BE49-F238E27FC236}">
                <a16:creationId xmlns:a16="http://schemas.microsoft.com/office/drawing/2014/main" id="{0EE19E9B-A840-3548-3099-E92C1947B63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888452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EDA with Data Visualization</a:t>
            </a:r>
          </a:p>
        </p:txBody>
      </p:sp>
      <p:sp>
        <p:nvSpPr>
          <p:cNvPr id="16" name="Rectangle 1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15568" y="2481943"/>
            <a:ext cx="10168128" cy="3695020"/>
          </a:xfrm>
          <a:prstGeom prst="rect">
            <a:avLst/>
          </a:prstGeom>
        </p:spPr>
        <p:txBody>
          <a:bodyPr vert="horz" lIns="91440" tIns="45720" rIns="91440" bIns="45720" rtlCol="0">
            <a:normAutofit/>
          </a:bodyPr>
          <a:lstStyle/>
          <a:p>
            <a:r>
              <a:rPr lang="en-US" sz="1900"/>
              <a:t>Based on EDA with Visualization_Exploring and Preparing Data.ipynb, the notebook likely contains visualizations exploring relationships such as: </a:t>
            </a:r>
          </a:p>
          <a:p>
            <a:pPr marL="0">
              <a:spcBef>
                <a:spcPts val="1400"/>
              </a:spcBef>
            </a:pPr>
            <a:r>
              <a:rPr lang="en-US" sz="1900"/>
              <a:t> - Success rate vs. Launch Site (e.g., using bar plots or pie charts to see which sites have better success rates).</a:t>
            </a:r>
          </a:p>
          <a:p>
            <a:pPr marL="0">
              <a:spcBef>
                <a:spcPts val="1400"/>
              </a:spcBef>
            </a:pPr>
            <a:r>
              <a:rPr lang="en-US" sz="1900"/>
              <a:t> - Success rate vs. Payload Mass (e.g., scatter plots to see if payload mass influences success).</a:t>
            </a:r>
          </a:p>
          <a:p>
            <a:pPr marL="0">
              <a:spcBef>
                <a:spcPts val="1400"/>
              </a:spcBef>
            </a:pPr>
            <a:r>
              <a:rPr lang="en-US" sz="1900"/>
              <a:t> - Success rate vs. Orbit (e.g., box plots or bar plots to compare success across different orbits).</a:t>
            </a:r>
          </a:p>
          <a:p>
            <a:pPr marL="0">
              <a:spcBef>
                <a:spcPts val="1400"/>
              </a:spcBef>
            </a:pPr>
            <a:r>
              <a:rPr lang="en-US" sz="1900"/>
              <a:t> - Success rate vs. Booster Version (e.g., to see if newer booster versions improved success).</a:t>
            </a:r>
          </a:p>
          <a:p>
            <a:pPr marL="0">
              <a:spcBef>
                <a:spcPts val="1400"/>
              </a:spcBef>
            </a:pPr>
            <a:r>
              <a:rPr lang="en-US" sz="1900"/>
              <a:t> - Relationship between numerical features and landing outcome.</a:t>
            </a:r>
          </a:p>
          <a:p>
            <a:pPr>
              <a:spcBef>
                <a:spcPts val="1400"/>
              </a:spcBef>
            </a:pPr>
            <a:endParaRPr lang="en-US" sz="1900"/>
          </a:p>
          <a:p>
            <a:endParaRPr lang="en-US" sz="1900"/>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14</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88AC0B-2A3C-3BDF-F56B-B37368FED02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4B30014C-0426-6014-2ACB-41E47E8A7F41}"/>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EDA with Data Visualization cont'd</a:t>
            </a:r>
          </a:p>
        </p:txBody>
      </p:sp>
      <p:sp>
        <p:nvSpPr>
          <p:cNvPr id="16" name="Rectangle 1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7CDA756D-19AA-5B50-DC06-FFFFF0668EE8}"/>
              </a:ext>
            </a:extLst>
          </p:cNvPr>
          <p:cNvSpPr>
            <a:spLocks noGrp="1"/>
          </p:cNvSpPr>
          <p:nvPr>
            <p:ph idx="4294967295"/>
          </p:nvPr>
        </p:nvSpPr>
        <p:spPr>
          <a:xfrm>
            <a:off x="1115568" y="2481943"/>
            <a:ext cx="10168128" cy="3695020"/>
          </a:xfrm>
          <a:prstGeom prst="rect">
            <a:avLst/>
          </a:prstGeom>
        </p:spPr>
        <p:txBody>
          <a:bodyPr vert="horz" lIns="91440" tIns="45720" rIns="91440" bIns="45720" rtlCol="0">
            <a:normAutofit/>
          </a:bodyPr>
          <a:lstStyle/>
          <a:p>
            <a:endParaRPr lang="en-US" sz="2200"/>
          </a:p>
          <a:p>
            <a:r>
              <a:rPr lang="en-US" sz="2200"/>
              <a:t>These charts were used to visually identify patterns, trends, and correlations between launch parameters (site, payload, orbit, booster version) and the landing outcome (success/failure), guiding further analysis and feature selection for the predictive model.</a:t>
            </a:r>
          </a:p>
          <a:p>
            <a:pPr>
              <a:spcBef>
                <a:spcPts val="1400"/>
              </a:spcBef>
            </a:pPr>
            <a:r>
              <a:rPr lang="en-US" sz="2200"/>
              <a:t>GitHub URL: (https://github.com/jheric212/CS-Repo/blob/main/EDA%20with%20Visualization_Exploring%20and%20Preparing%20Data.ipynb).</a:t>
            </a:r>
          </a:p>
        </p:txBody>
      </p:sp>
      <p:sp>
        <p:nvSpPr>
          <p:cNvPr id="4" name="Slide Number Placeholder 3">
            <a:extLst>
              <a:ext uri="{FF2B5EF4-FFF2-40B4-BE49-F238E27FC236}">
                <a16:creationId xmlns:a16="http://schemas.microsoft.com/office/drawing/2014/main" id="{D2A02A2B-06FC-44AF-0152-AFF7EE91CFF6}"/>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15</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063390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EDA with SQL</a:t>
            </a:r>
          </a:p>
        </p:txBody>
      </p:sp>
      <p:sp>
        <p:nvSpPr>
          <p:cNvPr id="16" name="Rectangle 1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15568" y="2021869"/>
            <a:ext cx="10168128" cy="4543282"/>
          </a:xfrm>
          <a:prstGeom prst="rect">
            <a:avLst/>
          </a:prstGeom>
        </p:spPr>
        <p:txBody>
          <a:bodyPr vert="horz" lIns="91440" tIns="45720" rIns="91440" bIns="45720" rtlCol="0" anchor="t">
            <a:normAutofit/>
          </a:bodyPr>
          <a:lstStyle/>
          <a:p>
            <a:pPr>
              <a:spcBef>
                <a:spcPts val="1400"/>
              </a:spcBef>
            </a:pPr>
            <a:r>
              <a:rPr lang="en-US" sz="1700" dirty="0"/>
              <a:t>Based on EDA with SQL_SQL Notebook for Peer </a:t>
            </a:r>
            <a:r>
              <a:rPr lang="en-US" sz="1700" dirty="0" err="1"/>
              <a:t>Assignment.ipynb</a:t>
            </a:r>
            <a:r>
              <a:rPr lang="en-US" sz="1700" dirty="0"/>
              <a:t>, the notebook likely contains SQL queries to: </a:t>
            </a:r>
          </a:p>
          <a:p>
            <a:pPr>
              <a:spcBef>
                <a:spcPts val="1400"/>
              </a:spcBef>
            </a:pPr>
            <a:r>
              <a:rPr lang="en-US" sz="1700" dirty="0"/>
              <a:t>View/Explore the dataset.</a:t>
            </a:r>
            <a:endParaRPr lang="en-US" sz="1700" dirty="0">
              <a:ea typeface="Calibri"/>
              <a:cs typeface="Calibri"/>
            </a:endParaRPr>
          </a:p>
          <a:p>
            <a:pPr>
              <a:spcBef>
                <a:spcPts val="1400"/>
              </a:spcBef>
            </a:pPr>
            <a:r>
              <a:rPr lang="en-US" sz="1700" dirty="0"/>
              <a:t>Count launches per launch site.</a:t>
            </a:r>
            <a:endParaRPr lang="en-US" sz="1700" dirty="0">
              <a:ea typeface="Calibri"/>
              <a:cs typeface="Calibri"/>
            </a:endParaRPr>
          </a:p>
          <a:p>
            <a:pPr>
              <a:spcBef>
                <a:spcPts val="1400"/>
              </a:spcBef>
            </a:pPr>
            <a:r>
              <a:rPr lang="en-US" sz="1700" dirty="0"/>
              <a:t>Calculate the average payload mass for launches.</a:t>
            </a:r>
            <a:endParaRPr lang="en-US" sz="1700" dirty="0">
              <a:ea typeface="Calibri"/>
              <a:cs typeface="Calibri"/>
            </a:endParaRPr>
          </a:p>
          <a:p>
            <a:pPr>
              <a:spcBef>
                <a:spcPts val="1400"/>
              </a:spcBef>
            </a:pPr>
            <a:r>
              <a:rPr lang="en-US" sz="1700" dirty="0"/>
              <a:t>Calculate the total number of successful landings.</a:t>
            </a:r>
            <a:endParaRPr lang="en-US" sz="1700" dirty="0">
              <a:ea typeface="Calibri"/>
              <a:cs typeface="Calibri"/>
            </a:endParaRPr>
          </a:p>
          <a:p>
            <a:pPr>
              <a:spcBef>
                <a:spcPts val="1400"/>
              </a:spcBef>
            </a:pPr>
            <a:r>
              <a:rPr lang="en-US" sz="1700" dirty="0"/>
              <a:t>Calculate the total number of successful landings per launch site.</a:t>
            </a:r>
            <a:endParaRPr lang="en-US" sz="1700" dirty="0">
              <a:ea typeface="Calibri"/>
              <a:cs typeface="Calibri"/>
            </a:endParaRPr>
          </a:p>
          <a:p>
            <a:pPr>
              <a:spcBef>
                <a:spcPts val="1400"/>
              </a:spcBef>
            </a:pPr>
            <a:r>
              <a:rPr lang="en-US" sz="1700" dirty="0"/>
              <a:t>Find the names of launch sites where successful landings occurred.</a:t>
            </a:r>
            <a:endParaRPr lang="en-US" sz="1700" dirty="0">
              <a:ea typeface="Calibri"/>
              <a:cs typeface="Calibri"/>
            </a:endParaRPr>
          </a:p>
          <a:p>
            <a:pPr>
              <a:spcBef>
                <a:spcPts val="1400"/>
              </a:spcBef>
            </a:pPr>
            <a:r>
              <a:rPr lang="en-US" sz="1700" dirty="0"/>
              <a:t>Calculate the number of launches per year.</a:t>
            </a:r>
            <a:endParaRPr lang="en-US" sz="1700" dirty="0">
              <a:ea typeface="Calibri"/>
              <a:cs typeface="Calibri"/>
            </a:endParaRPr>
          </a:p>
          <a:p>
            <a:pPr>
              <a:spcBef>
                <a:spcPts val="1400"/>
              </a:spcBef>
            </a:pPr>
            <a:r>
              <a:rPr lang="en-US" sz="1700" dirty="0"/>
              <a:t>Potentially other queries exploring specific conditions or aggregating data.</a:t>
            </a:r>
            <a:endParaRPr lang="en-US" sz="1700" dirty="0">
              <a:ea typeface="Calibri"/>
              <a:cs typeface="Calibri"/>
            </a:endParaRPr>
          </a:p>
          <a:p>
            <a:pPr>
              <a:spcBef>
                <a:spcPts val="1400"/>
              </a:spcBef>
            </a:pPr>
            <a:r>
              <a:rPr lang="en-US" sz="1700" dirty="0">
                <a:solidFill>
                  <a:srgbClr val="000000"/>
                </a:solidFill>
                <a:latin typeface="Calibri"/>
                <a:ea typeface="Calibri"/>
                <a:cs typeface="Calibri"/>
              </a:rPr>
              <a:t>GitHub URL: (</a:t>
            </a:r>
            <a:r>
              <a:rPr lang="en-US" sz="1700" dirty="0">
                <a:solidFill>
                  <a:srgbClr val="000000"/>
                </a:solidFill>
                <a:ea typeface="Calibri"/>
                <a:cs typeface="Calibri"/>
              </a:rPr>
              <a:t>https://github.com/jheric212/CS-Repo/blob/main/EDA%20with%20SQL_SQL%20Notebook%20for%20Peer%20Assignment.ipynb</a:t>
            </a:r>
            <a:r>
              <a:rPr lang="en-US" sz="1700" dirty="0">
                <a:solidFill>
                  <a:srgbClr val="000000"/>
                </a:solidFill>
                <a:latin typeface="Calibri"/>
                <a:ea typeface="Calibri"/>
                <a:cs typeface="Calibri"/>
              </a:rPr>
              <a:t>).</a:t>
            </a:r>
          </a:p>
          <a:p>
            <a:pPr>
              <a:spcBef>
                <a:spcPts val="1400"/>
              </a:spcBef>
            </a:pPr>
            <a:endParaRPr lang="en-US" sz="1700">
              <a:ea typeface="Calibri" panose="020F0502020204030204"/>
              <a:cs typeface="Calibri" panose="020F0502020204030204"/>
            </a:endParaRPr>
          </a:p>
          <a:p>
            <a:endParaRPr lang="en-US" sz="1700"/>
          </a:p>
          <a:p>
            <a:endParaRPr lang="en-US" sz="170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16</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Build an Interactive Map with Folium</a:t>
            </a:r>
          </a:p>
        </p:txBody>
      </p:sp>
      <p:sp>
        <p:nvSpPr>
          <p:cNvPr id="16" name="Rectangle 1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6739" y="2194396"/>
            <a:ext cx="11102655" cy="4342000"/>
          </a:xfrm>
          <a:prstGeom prst="rect">
            <a:avLst/>
          </a:prstGeom>
        </p:spPr>
        <p:txBody>
          <a:bodyPr vert="horz" lIns="91440" tIns="45720" rIns="91440" bIns="45720" rtlCol="0" anchor="t">
            <a:normAutofit/>
          </a:bodyPr>
          <a:lstStyle/>
          <a:p>
            <a:r>
              <a:rPr lang="en-US" sz="1900" dirty="0"/>
              <a:t>Based on Interactive Visual Analytics with </a:t>
            </a:r>
            <a:r>
              <a:rPr lang="en-US" sz="1900" dirty="0" err="1"/>
              <a:t>Folium.ipynb</a:t>
            </a:r>
            <a:r>
              <a:rPr lang="en-US" sz="1900" dirty="0"/>
              <a:t>, the notebook likely created Folium maps to visualize launch sites and potentially successful/failed landing points. Objects added likely include: </a:t>
            </a:r>
          </a:p>
          <a:p>
            <a:pPr marL="0">
              <a:spcBef>
                <a:spcPts val="1400"/>
              </a:spcBef>
            </a:pPr>
            <a:r>
              <a:rPr lang="en-US" sz="1900" dirty="0"/>
              <a:t> - Markers: To indicate the location of each launch site.</a:t>
            </a:r>
            <a:endParaRPr lang="en-US" sz="1900" dirty="0">
              <a:ea typeface="Calibri"/>
              <a:cs typeface="Calibri"/>
            </a:endParaRPr>
          </a:p>
          <a:p>
            <a:pPr marL="0">
              <a:spcBef>
                <a:spcPts val="1400"/>
              </a:spcBef>
            </a:pPr>
            <a:r>
              <a:rPr lang="en-US" sz="1900" dirty="0"/>
              <a:t> - Circles: To represent launch sites or landing points, potentially color-coded by success/failure.</a:t>
            </a:r>
            <a:endParaRPr lang="en-US" sz="1900" dirty="0">
              <a:ea typeface="Calibri"/>
              <a:cs typeface="Calibri"/>
            </a:endParaRPr>
          </a:p>
          <a:p>
            <a:pPr marL="0">
              <a:spcBef>
                <a:spcPts val="1400"/>
              </a:spcBef>
            </a:pPr>
            <a:r>
              <a:rPr lang="en-US" sz="1900" dirty="0"/>
              <a:t> - Lines: To show distances or relationships between sites and other features (e.g., coastlines, highways, railways, cities) as explored in the lab instructions.</a:t>
            </a:r>
            <a:endParaRPr lang="en-US" sz="1900" dirty="0">
              <a:ea typeface="Calibri"/>
              <a:cs typeface="Calibri"/>
            </a:endParaRPr>
          </a:p>
          <a:p>
            <a:pPr marL="342900">
              <a:spcBef>
                <a:spcPts val="1400"/>
              </a:spcBef>
            </a:pPr>
            <a:r>
              <a:rPr lang="en-US" sz="1900" dirty="0"/>
              <a:t>These objects make the geographical data interactive and visually explorable, allowing users to understand the spatial distribution of launch sites and their proximity to relevant infrastructure or geographical features, which might influence launch success.</a:t>
            </a:r>
            <a:endParaRPr lang="en-US" sz="1900" dirty="0">
              <a:ea typeface="Calibri"/>
              <a:cs typeface="Calibri"/>
            </a:endParaRPr>
          </a:p>
          <a:p>
            <a:r>
              <a:rPr lang="en-US" sz="1900" dirty="0">
                <a:solidFill>
                  <a:srgbClr val="000000"/>
                </a:solidFill>
                <a:latin typeface="Calibri" panose="020F0502020204030204"/>
                <a:ea typeface="Calibri" panose="020F0502020204030204"/>
                <a:cs typeface="Calibri" panose="020F0502020204030204"/>
              </a:rPr>
              <a:t>GitHub URL: (</a:t>
            </a:r>
            <a:r>
              <a:rPr lang="en-US" sz="1900" dirty="0">
                <a:solidFill>
                  <a:srgbClr val="000000"/>
                </a:solidFill>
                <a:ea typeface="Calibri"/>
                <a:cs typeface="Calibri"/>
              </a:rPr>
              <a:t>https://github.com/jheric212/CS-Repo/blob/main/Interactive%20Visual%20Analytics%20with%20Folium.ipynb</a:t>
            </a:r>
            <a:r>
              <a:rPr lang="en-US" sz="1900" dirty="0">
                <a:solidFill>
                  <a:srgbClr val="000000"/>
                </a:solidFill>
                <a:latin typeface="Calibri" panose="020F0502020204030204"/>
                <a:ea typeface="Calibri" panose="020F0502020204030204"/>
                <a:cs typeface="Calibri" panose="020F0502020204030204"/>
              </a:rPr>
              <a:t>).</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17</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Build a Dashboard with Plotly Dash</a:t>
            </a:r>
          </a:p>
        </p:txBody>
      </p:sp>
      <p:sp>
        <p:nvSpPr>
          <p:cNvPr id="16" name="Rectangle 1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15568" y="2481943"/>
            <a:ext cx="10168128" cy="3695020"/>
          </a:xfrm>
          <a:prstGeom prst="rect">
            <a:avLst/>
          </a:prstGeom>
        </p:spPr>
        <p:txBody>
          <a:bodyPr vert="horz" lIns="91440" tIns="45720" rIns="91440" bIns="45720" rtlCol="0">
            <a:normAutofit/>
          </a:bodyPr>
          <a:lstStyle/>
          <a:p>
            <a:pPr>
              <a:spcBef>
                <a:spcPts val="1400"/>
              </a:spcBef>
            </a:pPr>
            <a:r>
              <a:rPr lang="en-US" sz="1700"/>
              <a:t>Based on spacex_dash_app.py, the dashboard includes: </a:t>
            </a:r>
          </a:p>
          <a:p>
            <a:pPr marL="0">
              <a:spcBef>
                <a:spcPts val="1400"/>
              </a:spcBef>
            </a:pPr>
            <a:r>
              <a:rPr lang="en-US" sz="1700"/>
              <a:t> - A dropdown for selecting a Launch Site (including an 'All Sites' option).</a:t>
            </a:r>
          </a:p>
          <a:p>
            <a:pPr marL="0">
              <a:spcBef>
                <a:spcPts val="1400"/>
              </a:spcBef>
            </a:pPr>
            <a:r>
              <a:rPr lang="en-US" sz="1700"/>
              <a:t> - A range slider for selecting a Payload Mass range.</a:t>
            </a:r>
          </a:p>
          <a:p>
            <a:pPr marL="0">
              <a:spcBef>
                <a:spcPts val="1400"/>
              </a:spcBef>
            </a:pPr>
            <a:r>
              <a:rPr lang="en-US" sz="1700"/>
              <a:t> - A Pie Chart showing the success vs. failure count for the selected launch site (or all sites).</a:t>
            </a:r>
          </a:p>
          <a:p>
            <a:pPr marL="0">
              <a:spcBef>
                <a:spcPts val="1400"/>
              </a:spcBef>
            </a:pPr>
            <a:r>
              <a:rPr lang="en-US" sz="1700"/>
              <a:t> - A Scatter Chart showing the relationship between Payload Mass, Booster Version Category, and landing outcome (success/failure) for the selected launch site (or all sites), filtered by the payload range.</a:t>
            </a:r>
          </a:p>
          <a:p>
            <a:pPr>
              <a:spcBef>
                <a:spcPts val="1400"/>
              </a:spcBef>
            </a:pPr>
            <a:r>
              <a:rPr lang="en-US" sz="1700"/>
              <a:t>Why these plots and interactions: The interactive elements (dropdown, slider) allow users to dynamically filter the data and visualize launch success rates and payload mass relationships for specific sites or payload ranges. The pie chart provides a summary of success distribution, while the scatter plot helps identify trends related to payload and booster versions.</a:t>
            </a:r>
          </a:p>
          <a:p>
            <a:pPr>
              <a:spcBef>
                <a:spcPts val="1400"/>
              </a:spcBef>
            </a:pPr>
            <a:endParaRPr lang="en-US" sz="1700"/>
          </a:p>
          <a:p>
            <a:endParaRPr lang="en-US" sz="170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18</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3453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37EC54-4B92-F7B1-01AD-93A32EA1019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25AA441B-E677-13CD-9849-1086CCDDA42F}"/>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chemeClr val="tx1"/>
                </a:solidFill>
                <a:latin typeface="+mj-lt"/>
                <a:ea typeface="+mj-ea"/>
                <a:cs typeface="+mj-cs"/>
              </a:rPr>
              <a:t>Build a Dashboard with Plotly Dash cont'd</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2FABFB29-8E86-C089-66FB-4F3980146B80}"/>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marL="0">
              <a:spcBef>
                <a:spcPts val="1400"/>
              </a:spcBef>
            </a:pPr>
            <a:endParaRPr lang="en-US" sz="1700"/>
          </a:p>
          <a:p>
            <a:pPr>
              <a:spcBef>
                <a:spcPts val="1400"/>
              </a:spcBef>
            </a:pPr>
            <a:r>
              <a:rPr lang="en-US" sz="1700" dirty="0"/>
              <a:t>GitHub URL: (</a:t>
            </a:r>
            <a:r>
              <a:rPr lang="en-US" sz="1700" dirty="0">
                <a:hlinkClick r:id="rId2">
                  <a:extLst>
                    <a:ext uri="{A12FA001-AC4F-418D-AE19-62706E023703}">
                      <ahyp:hlinkClr xmlns:ahyp="http://schemas.microsoft.com/office/drawing/2018/hyperlinkcolor" val="tx"/>
                    </a:ext>
                  </a:extLst>
                </a:hlinkClick>
              </a:rPr>
              <a:t>https://github.com/jheric212/CS-Repo/blob/main/spacex_dash_app.py</a:t>
            </a:r>
            <a:r>
              <a:rPr lang="en-US" sz="1700" dirty="0"/>
              <a:t>).</a:t>
            </a:r>
          </a:p>
          <a:p>
            <a:pPr>
              <a:spcBef>
                <a:spcPts val="1400"/>
              </a:spcBef>
            </a:pPr>
            <a:r>
              <a:rPr lang="en-US" sz="1700"/>
              <a:t>SpaceX Launch Records Dashboards Screenshot: </a:t>
            </a:r>
          </a:p>
          <a:p>
            <a:pPr>
              <a:spcBef>
                <a:spcPts val="1400"/>
              </a:spcBef>
            </a:pPr>
            <a:endParaRPr lang="en-US" sz="1700"/>
          </a:p>
          <a:p>
            <a:pPr>
              <a:spcBef>
                <a:spcPts val="1400"/>
              </a:spcBef>
            </a:pPr>
            <a:endParaRPr lang="en-US" sz="1700"/>
          </a:p>
          <a:p>
            <a:endParaRPr lang="en-US" sz="1700"/>
          </a:p>
        </p:txBody>
      </p:sp>
      <p:pic>
        <p:nvPicPr>
          <p:cNvPr id="2" name="Picture 1">
            <a:extLst>
              <a:ext uri="{FF2B5EF4-FFF2-40B4-BE49-F238E27FC236}">
                <a16:creationId xmlns:a16="http://schemas.microsoft.com/office/drawing/2014/main" id="{F4EE924D-8D8D-B5CA-E78D-BF7AF3A30023}"/>
              </a:ext>
            </a:extLst>
          </p:cNvPr>
          <p:cNvPicPr>
            <a:picLocks noChangeAspect="1"/>
          </p:cNvPicPr>
          <p:nvPr/>
        </p:nvPicPr>
        <p:blipFill>
          <a:blip r:embed="rId3"/>
          <a:stretch>
            <a:fillRect/>
          </a:stretch>
        </p:blipFill>
        <p:spPr>
          <a:xfrm>
            <a:off x="4901184" y="1878578"/>
            <a:ext cx="6922008" cy="3201428"/>
          </a:xfrm>
          <a:prstGeom prst="rect">
            <a:avLst/>
          </a:prstGeom>
        </p:spPr>
      </p:pic>
      <p:sp>
        <p:nvSpPr>
          <p:cNvPr id="4" name="Slide Number Placeholder 3">
            <a:extLst>
              <a:ext uri="{FF2B5EF4-FFF2-40B4-BE49-F238E27FC236}">
                <a16:creationId xmlns:a16="http://schemas.microsoft.com/office/drawing/2014/main" id="{87A06127-E01F-9602-7EB3-64DFCD76C5F9}"/>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839762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4AD29B6-BF3B-4407-9E75-52DF8E3B2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045029" y="507160"/>
            <a:ext cx="2993571" cy="54387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Outline</a:t>
            </a:r>
          </a:p>
        </p:txBody>
      </p:sp>
      <p:sp>
        <p:nvSpPr>
          <p:cNvPr id="29" name="Rectangle 28">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87448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a:t>
            </a:fld>
            <a:endParaRPr lang="en-US" sz="12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30E85E62-F091-524A-C5EB-FDECA262FDC4}"/>
              </a:ext>
            </a:extLst>
          </p:cNvPr>
          <p:cNvGraphicFramePr/>
          <p:nvPr>
            <p:extLst>
              <p:ext uri="{D42A27DB-BD31-4B8C-83A1-F6EECF244321}">
                <p14:modId xmlns:p14="http://schemas.microsoft.com/office/powerpoint/2010/main" val="2825746471"/>
              </p:ext>
            </p:extLst>
          </p:nvPr>
        </p:nvGraphicFramePr>
        <p:xfrm>
          <a:off x="4526280" y="512064"/>
          <a:ext cx="6830568" cy="5440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Predictive Analysis (Classification)</a:t>
            </a:r>
          </a:p>
        </p:txBody>
      </p:sp>
      <p:sp>
        <p:nvSpPr>
          <p:cNvPr id="16" name="Rectangle 1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15568" y="2481943"/>
            <a:ext cx="10168128" cy="3695020"/>
          </a:xfrm>
          <a:prstGeom prst="rect">
            <a:avLst/>
          </a:prstGeom>
        </p:spPr>
        <p:txBody>
          <a:bodyPr vert="horz" lIns="91440" tIns="45720" rIns="91440" bIns="45720" rtlCol="0">
            <a:normAutofit/>
          </a:bodyPr>
          <a:lstStyle/>
          <a:p>
            <a:r>
              <a:rPr lang="en-US" sz="1700"/>
              <a:t>Summary of model development process: Based on Machine Learning Prediction lab.ipynb, the process involved: </a:t>
            </a:r>
          </a:p>
          <a:p>
            <a:pPr marL="0">
              <a:spcBef>
                <a:spcPts val="1400"/>
              </a:spcBef>
            </a:pPr>
            <a:r>
              <a:rPr lang="en-US" sz="1700"/>
              <a:t> - Preparing the data (likely using the wrangled and one-hot encoded data from previous steps).</a:t>
            </a:r>
          </a:p>
          <a:p>
            <a:pPr marL="0">
              <a:spcBef>
                <a:spcPts val="1400"/>
              </a:spcBef>
            </a:pPr>
            <a:r>
              <a:rPr lang="en-US" sz="1700"/>
              <a:t> - Splitting the data into training and testing sets.</a:t>
            </a:r>
          </a:p>
          <a:p>
            <a:pPr marL="0">
              <a:spcBef>
                <a:spcPts val="1400"/>
              </a:spcBef>
            </a:pPr>
            <a:r>
              <a:rPr lang="en-US" sz="1700"/>
              <a:t> - Building and training multiple classification models (Logistic Regression, SVM, Decision Tree, K-Nearest Neighbors).</a:t>
            </a:r>
          </a:p>
          <a:p>
            <a:pPr marL="0">
              <a:spcBef>
                <a:spcPts val="1400"/>
              </a:spcBef>
            </a:pPr>
            <a:r>
              <a:rPr lang="en-US" sz="1700"/>
              <a:t> - Using GridSearchCV to perform hyperparameter tuning for each model to find the best parameters.</a:t>
            </a:r>
          </a:p>
          <a:p>
            <a:pPr marL="0">
              <a:spcBef>
                <a:spcPts val="1400"/>
              </a:spcBef>
            </a:pPr>
            <a:r>
              <a:rPr lang="en-US" sz="1700"/>
              <a:t> - Evaluating the performance of the tuned models on the test set, primarily using accuracy and confusion matrices.</a:t>
            </a:r>
          </a:p>
          <a:p>
            <a:pPr marL="0">
              <a:spcBef>
                <a:spcPts val="1400"/>
              </a:spcBef>
            </a:pPr>
            <a:r>
              <a:rPr lang="en-US" sz="1700"/>
              <a:t> - Comparing the performance of the different models to identify the best performing one.</a:t>
            </a:r>
          </a:p>
          <a:p>
            <a:pPr>
              <a:spcBef>
                <a:spcPts val="1400"/>
              </a:spcBef>
            </a:pPr>
            <a:endParaRPr lang="en-US" sz="1700"/>
          </a:p>
          <a:p>
            <a:endParaRPr lang="en-US" sz="1700"/>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813711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6D09AF-7910-2EFB-5B38-044E138D272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E9B1AE47-7D25-2863-B707-2F25A833B027}"/>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Predictive Analysis (Classification) cont'd</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D6F90389-DC09-ABA4-F2CB-EB3C27944E06}"/>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400"/>
              <a:t>Key Phrases/Steps: Data splitting (train/test), Model Training (Logistic Regression, SVM, Decision Tree, KNN), Hyperparameter Tuning (GridSearchCV), Model Evaluation (Accuracy, Confusion Matrix), Model Comparison, Best Model Selection.</a:t>
            </a:r>
          </a:p>
          <a:p>
            <a:pPr>
              <a:spcBef>
                <a:spcPts val="1400"/>
              </a:spcBef>
            </a:pPr>
            <a:r>
              <a:rPr lang="en-US" sz="1400"/>
              <a:t>Machine Learning Prediction Flowchart:</a:t>
            </a:r>
          </a:p>
          <a:p>
            <a:pPr>
              <a:spcBef>
                <a:spcPts val="1400"/>
              </a:spcBef>
            </a:pPr>
            <a:r>
              <a:rPr lang="en-US" sz="1400"/>
              <a:t>GitHub URL: (https://github.com/jheric212/CS-Repo/blob/main/Machine%20Learning%20Prediction%20lab.ipynb).</a:t>
            </a:r>
          </a:p>
          <a:p>
            <a:pPr>
              <a:spcBef>
                <a:spcPts val="1400"/>
              </a:spcBef>
            </a:pPr>
            <a:endParaRPr lang="en-US" sz="1400"/>
          </a:p>
          <a:p>
            <a:endParaRPr lang="en-US" sz="1400"/>
          </a:p>
        </p:txBody>
      </p:sp>
      <p:pic>
        <p:nvPicPr>
          <p:cNvPr id="2" name="Picture 1" descr="A flowchart of a process&#10;&#10;AI-generated content may be incorrect.">
            <a:extLst>
              <a:ext uri="{FF2B5EF4-FFF2-40B4-BE49-F238E27FC236}">
                <a16:creationId xmlns:a16="http://schemas.microsoft.com/office/drawing/2014/main" id="{564DA478-4589-6820-2F36-78E08C7AC582}"/>
              </a:ext>
            </a:extLst>
          </p:cNvPr>
          <p:cNvPicPr>
            <a:picLocks noChangeAspect="1"/>
          </p:cNvPicPr>
          <p:nvPr/>
        </p:nvPicPr>
        <p:blipFill>
          <a:blip r:embed="rId2"/>
          <a:stretch>
            <a:fillRect/>
          </a:stretch>
        </p:blipFill>
        <p:spPr>
          <a:xfrm>
            <a:off x="6357275" y="841248"/>
            <a:ext cx="4009826" cy="5276088"/>
          </a:xfrm>
          <a:prstGeom prst="rect">
            <a:avLst/>
          </a:prstGeom>
        </p:spPr>
      </p:pic>
      <p:sp>
        <p:nvSpPr>
          <p:cNvPr id="4" name="Slide Number Placeholder 3">
            <a:extLst>
              <a:ext uri="{FF2B5EF4-FFF2-40B4-BE49-F238E27FC236}">
                <a16:creationId xmlns:a16="http://schemas.microsoft.com/office/drawing/2014/main" id="{5BE8C7A7-80FF-B898-CEF8-ED7B482A52E8}"/>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18979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Results</a:t>
            </a:r>
          </a:p>
        </p:txBody>
      </p:sp>
      <p:sp>
        <p:nvSpPr>
          <p:cNvPr id="19" name="Rectangle 18">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115568" y="2481943"/>
            <a:ext cx="10168128" cy="369502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US" sz="1900" dirty="0">
                <a:solidFill>
                  <a:schemeClr val="tx1"/>
                </a:solidFill>
                <a:latin typeface="+mn-lt"/>
              </a:rPr>
              <a:t>Summary of Results: This section consolidates key findings from EDA and the Machine Learning model. </a:t>
            </a:r>
          </a:p>
          <a:p>
            <a:pPr>
              <a:buFont typeface="Arial" panose="020B0604020202020204" pitchFamily="34" charset="0"/>
              <a:buChar char="•"/>
            </a:pPr>
            <a:r>
              <a:rPr lang="en-US" sz="1900" dirty="0">
                <a:solidFill>
                  <a:schemeClr val="tx1"/>
                </a:solidFill>
                <a:latin typeface="+mn-lt"/>
              </a:rPr>
              <a:t>Interesting Patterns Found During EDA</a:t>
            </a:r>
            <a:endParaRPr lang="en-US" sz="1900" dirty="0">
              <a:solidFill>
                <a:schemeClr val="tx1"/>
              </a:solidFill>
              <a:latin typeface="+mn-lt"/>
              <a:ea typeface="Calibri"/>
              <a:cs typeface="Calibri"/>
            </a:endParaRPr>
          </a:p>
          <a:p>
            <a:pPr lvl="1">
              <a:buFont typeface="Arial" panose="020B0604020202020204" pitchFamily="34" charset="0"/>
              <a:buChar char="•"/>
            </a:pPr>
            <a:r>
              <a:rPr lang="en-US" sz="1900" dirty="0">
                <a:solidFill>
                  <a:schemeClr val="tx1"/>
                </a:solidFill>
                <a:latin typeface="+mn-lt"/>
              </a:rPr>
              <a:t>Success Rate Trend: Landing success probability generally increases with higher flight numbers.</a:t>
            </a:r>
            <a:endParaRPr lang="en-US" sz="1900" dirty="0">
              <a:solidFill>
                <a:schemeClr val="tx1"/>
              </a:solidFill>
              <a:latin typeface="+mn-lt"/>
              <a:ea typeface="Calibri"/>
              <a:cs typeface="Calibri"/>
            </a:endParaRPr>
          </a:p>
          <a:p>
            <a:pPr lvl="1">
              <a:buFont typeface="Arial" panose="020B0604020202020204" pitchFamily="34" charset="0"/>
              <a:buChar char="•"/>
            </a:pPr>
            <a:r>
              <a:rPr lang="en-US" sz="1900" dirty="0">
                <a:solidFill>
                  <a:schemeClr val="tx1"/>
                </a:solidFill>
                <a:latin typeface="+mn-lt"/>
              </a:rPr>
              <a:t>Payload Mass Influence: Payload mass affects success, with successful landings achieved even for more massive payloads.</a:t>
            </a:r>
            <a:endParaRPr lang="en-US" sz="1900" dirty="0">
              <a:solidFill>
                <a:schemeClr val="tx1"/>
              </a:solidFill>
              <a:latin typeface="+mn-lt"/>
              <a:ea typeface="Calibri"/>
              <a:cs typeface="Calibri"/>
            </a:endParaRPr>
          </a:p>
          <a:p>
            <a:pPr lvl="1">
              <a:buFont typeface="Arial" panose="020B0604020202020204" pitchFamily="34" charset="0"/>
              <a:buChar char="•"/>
            </a:pPr>
            <a:r>
              <a:rPr lang="en-US" sz="1900" dirty="0">
                <a:solidFill>
                  <a:schemeClr val="tx1"/>
                </a:solidFill>
                <a:latin typeface="+mn-lt"/>
              </a:rPr>
              <a:t>Launch Site Variation: Success rates and launch frequency vary across different launch sites.</a:t>
            </a:r>
            <a:endParaRPr lang="en-US" sz="1900" dirty="0">
              <a:solidFill>
                <a:schemeClr val="tx1"/>
              </a:solidFill>
              <a:latin typeface="+mn-lt"/>
              <a:ea typeface="Calibri"/>
              <a:cs typeface="Calibri"/>
            </a:endParaRPr>
          </a:p>
          <a:p>
            <a:pPr lvl="1">
              <a:buFont typeface="Arial" panose="020B0604020202020204" pitchFamily="34" charset="0"/>
              <a:buChar char="•"/>
            </a:pPr>
            <a:r>
              <a:rPr lang="en-US" sz="1900" dirty="0">
                <a:solidFill>
                  <a:schemeClr val="tx1"/>
                </a:solidFill>
                <a:latin typeface="+mn-lt"/>
              </a:rPr>
              <a:t>Orbit Impact: Different orbits show varying success rates, indicating orbit type is a factor in landing outcome.</a:t>
            </a:r>
            <a:endParaRPr lang="en-US" sz="1900" dirty="0">
              <a:solidFill>
                <a:schemeClr val="tx1"/>
              </a:solidFill>
              <a:latin typeface="+mn-lt"/>
              <a:ea typeface="Calibri"/>
              <a:cs typeface="Calibri"/>
            </a:endParaRPr>
          </a:p>
          <a:p>
            <a:pPr lvl="1">
              <a:buFont typeface="Arial" panose="020B0604020202020204" pitchFamily="34" charset="0"/>
              <a:buChar char="•"/>
            </a:pPr>
            <a:endParaRPr lang="en-US" sz="1900">
              <a:solidFill>
                <a:schemeClr val="tx1"/>
              </a:solidFill>
              <a:latin typeface="+mn-lt"/>
            </a:endParaRPr>
          </a:p>
          <a:p>
            <a:pPr marL="457200" lvl="1">
              <a:buFont typeface="Arial" panose="020B0604020202020204" pitchFamily="34" charset="0"/>
              <a:buChar char="•"/>
            </a:pPr>
            <a:endParaRPr lang="en-US" sz="1900">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22</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21008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F4598D-373F-AAAA-AA5D-A611F492EBF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6DE496BF-2CF4-5534-C9BC-7DBC5B360A97}"/>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Results cont'd</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45BFC303-AB16-709C-BD76-E624BEAD509F}"/>
              </a:ext>
            </a:extLst>
          </p:cNvPr>
          <p:cNvSpPr txBox="1">
            <a:spLocks/>
          </p:cNvSpPr>
          <p:nvPr/>
        </p:nvSpPr>
        <p:spPr>
          <a:xfrm>
            <a:off x="640080" y="2872899"/>
            <a:ext cx="4243589" cy="3320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US" sz="2000" dirty="0">
                <a:solidFill>
                  <a:schemeClr val="tx1"/>
                </a:solidFill>
                <a:latin typeface="+mn-lt"/>
              </a:rPr>
              <a:t>Best Classification Model Accuracy</a:t>
            </a:r>
          </a:p>
          <a:p>
            <a:pPr>
              <a:buFont typeface="Arial" panose="020B0604020202020204" pitchFamily="34" charset="0"/>
              <a:buChar char="•"/>
            </a:pPr>
            <a:r>
              <a:rPr lang="en-US" sz="2000" dirty="0">
                <a:solidFill>
                  <a:schemeClr val="tx1"/>
                </a:solidFill>
                <a:latin typeface="+mn-lt"/>
              </a:rPr>
              <a:t>One of the best performing models (e.g., Logistic Regression, SVM based on accessible content) achieved a test accuracy of approximately 0.833.</a:t>
            </a:r>
          </a:p>
          <a:p>
            <a:pPr>
              <a:buFont typeface="Arial" panose="020B0604020202020204" pitchFamily="34" charset="0"/>
              <a:buChar char="•"/>
            </a:pPr>
            <a:r>
              <a:rPr lang="en-US" sz="2000" dirty="0">
                <a:solidFill>
                  <a:schemeClr val="tx1"/>
                </a:solidFill>
                <a:latin typeface="+mn-lt"/>
              </a:rPr>
              <a:t>This indicates the model correctly predicted the landing outcome for about 83.3% of the test cases.</a:t>
            </a:r>
          </a:p>
          <a:p>
            <a:pPr>
              <a:buFont typeface="Arial" panose="020B0604020202020204" pitchFamily="34" charset="0"/>
              <a:buChar char="•"/>
            </a:pPr>
            <a:endParaRPr lang="en-US" sz="2000">
              <a:solidFill>
                <a:schemeClr val="tx1"/>
              </a:solidFill>
              <a:latin typeface="+mn-lt"/>
            </a:endParaRPr>
          </a:p>
          <a:p>
            <a:pPr lvl="1">
              <a:buFont typeface="Arial" panose="020B0604020202020204" pitchFamily="34" charset="0"/>
              <a:buChar char="•"/>
            </a:pPr>
            <a:endParaRPr lang="en-US" sz="2000">
              <a:solidFill>
                <a:schemeClr val="tx1"/>
              </a:solidFill>
              <a:latin typeface="+mn-lt"/>
            </a:endParaRPr>
          </a:p>
          <a:p>
            <a:pPr marL="457200" lvl="1">
              <a:buFont typeface="Arial" panose="020B0604020202020204" pitchFamily="34" charset="0"/>
              <a:buChar char="•"/>
            </a:pPr>
            <a:endParaRPr lang="en-US" sz="2000">
              <a:solidFill>
                <a:schemeClr val="tx1"/>
              </a:solidFill>
              <a:latin typeface="+mn-lt"/>
            </a:endParaRPr>
          </a:p>
        </p:txBody>
      </p:sp>
      <p:pic>
        <p:nvPicPr>
          <p:cNvPr id="10" name="Picture 9" descr="Financial graphs on a dark display">
            <a:extLst>
              <a:ext uri="{FF2B5EF4-FFF2-40B4-BE49-F238E27FC236}">
                <a16:creationId xmlns:a16="http://schemas.microsoft.com/office/drawing/2014/main" id="{95C01B09-0DB6-31C5-BD39-DCC84A53CC85}"/>
              </a:ext>
            </a:extLst>
          </p:cNvPr>
          <p:cNvPicPr>
            <a:picLocks noChangeAspect="1"/>
          </p:cNvPicPr>
          <p:nvPr/>
        </p:nvPicPr>
        <p:blipFill>
          <a:blip r:embed="rId3"/>
          <a:srcRect l="15950" r="21363" b="4"/>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CE5B3A30-794A-58D2-2145-20382FCB4391}"/>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23</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67412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D8ABBB-CB6B-D7F3-29F0-300341C8FD84}"/>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6EF57FA5-CA8E-4F44-FB5D-2BB046BA0DF7}"/>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Results cont'd</a:t>
            </a: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17CFEBAE-F254-FCC4-8095-67C0425CC37A}"/>
              </a:ext>
            </a:extLst>
          </p:cNvPr>
          <p:cNvSpPr txBox="1">
            <a:spLocks/>
          </p:cNvSpPr>
          <p:nvPr/>
        </p:nvSpPr>
        <p:spPr>
          <a:xfrm>
            <a:off x="630936" y="2660904"/>
            <a:ext cx="4818888" cy="35478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US" sz="1200" dirty="0">
                <a:solidFill>
                  <a:schemeClr val="tx1"/>
                </a:solidFill>
                <a:latin typeface="+mn-lt"/>
              </a:rPr>
              <a:t>Confusion Matrix of Best Model &amp; Interpretation</a:t>
            </a:r>
          </a:p>
          <a:p>
            <a:pPr>
              <a:buFont typeface="Arial" panose="020B0604020202020204" pitchFamily="34" charset="0"/>
              <a:buChar char="•"/>
            </a:pPr>
            <a:r>
              <a:rPr lang="en-US" sz="1200" dirty="0">
                <a:solidFill>
                  <a:schemeClr val="tx1"/>
                </a:solidFill>
                <a:latin typeface="+mn-lt"/>
              </a:rPr>
              <a:t>True Positives (TP): 12 - The model correctly predicted a successful landing when it occurred.</a:t>
            </a:r>
          </a:p>
          <a:p>
            <a:pPr>
              <a:buFont typeface="Arial" panose="020B0604020202020204" pitchFamily="34" charset="0"/>
              <a:buChar char="•"/>
            </a:pPr>
            <a:r>
              <a:rPr lang="en-US" sz="1200" dirty="0">
                <a:solidFill>
                  <a:schemeClr val="tx1"/>
                </a:solidFill>
                <a:latin typeface="+mn-lt"/>
              </a:rPr>
              <a:t>True Negatives (TN): 3 - The model correctly predicted a failed landing when it occurred.</a:t>
            </a:r>
          </a:p>
          <a:p>
            <a:pPr>
              <a:buFont typeface="Arial" panose="020B0604020202020204" pitchFamily="34" charset="0"/>
              <a:buChar char="•"/>
            </a:pPr>
            <a:r>
              <a:rPr lang="en-US" sz="1200" dirty="0">
                <a:solidFill>
                  <a:schemeClr val="tx1"/>
                </a:solidFill>
                <a:latin typeface="+mn-lt"/>
              </a:rPr>
              <a:t>False Positives (FP): 3 - The model incorrectly predicted a successful landing when it actually failed.</a:t>
            </a:r>
          </a:p>
          <a:p>
            <a:pPr>
              <a:buFont typeface="Arial" panose="020B0604020202020204" pitchFamily="34" charset="0"/>
              <a:buChar char="•"/>
            </a:pPr>
            <a:r>
              <a:rPr lang="en-US" sz="1200" dirty="0">
                <a:solidFill>
                  <a:schemeClr val="tx1"/>
                </a:solidFill>
                <a:latin typeface="+mn-lt"/>
              </a:rPr>
              <a:t>False Negatives (FN): 0 - The model incorrectly predicted a failed landing when it actually succeeded.</a:t>
            </a:r>
          </a:p>
          <a:p>
            <a:pPr>
              <a:buFont typeface="Arial" panose="020B0604020202020204" pitchFamily="34" charset="0"/>
              <a:buChar char="•"/>
            </a:pPr>
            <a:r>
              <a:rPr lang="en-US" sz="1200" dirty="0">
                <a:solidFill>
                  <a:schemeClr val="tx1"/>
                </a:solidFill>
                <a:latin typeface="+mn-lt"/>
              </a:rPr>
              <a:t>Interpretation: The confusion matrix shows the model is good at identifying actual successful landings (zero false negatives in this test set example). However, it sometimes incorrectly predicts a landing when it doesn't occur (3 False Positives), which was noted as a key challenge in the analysis.</a:t>
            </a:r>
          </a:p>
          <a:p>
            <a:pPr>
              <a:buFont typeface="Arial" panose="020B0604020202020204" pitchFamily="34" charset="0"/>
              <a:buChar char="•"/>
            </a:pPr>
            <a:endParaRPr lang="en-US" sz="1200">
              <a:solidFill>
                <a:schemeClr val="tx1"/>
              </a:solidFill>
              <a:latin typeface="+mn-lt"/>
            </a:endParaRPr>
          </a:p>
          <a:p>
            <a:pPr>
              <a:buFont typeface="Arial" panose="020B0604020202020204" pitchFamily="34" charset="0"/>
              <a:buChar char="•"/>
            </a:pPr>
            <a:endParaRPr lang="en-US" sz="1200">
              <a:solidFill>
                <a:schemeClr val="tx1"/>
              </a:solidFill>
              <a:latin typeface="+mn-lt"/>
            </a:endParaRPr>
          </a:p>
          <a:p>
            <a:pPr>
              <a:spcBef>
                <a:spcPts val="1400"/>
              </a:spcBef>
              <a:buFont typeface="Arial" panose="020B0604020202020204" pitchFamily="34" charset="0"/>
              <a:buChar char="•"/>
            </a:pPr>
            <a:endParaRPr lang="en-US" sz="1200">
              <a:solidFill>
                <a:schemeClr val="tx1"/>
              </a:solidFill>
              <a:latin typeface="+mn-lt"/>
            </a:endParaRPr>
          </a:p>
          <a:p>
            <a:pPr lvl="1">
              <a:buFont typeface="Arial" panose="020B0604020202020204" pitchFamily="34" charset="0"/>
              <a:buChar char="•"/>
            </a:pPr>
            <a:endParaRPr lang="en-US" sz="1200">
              <a:solidFill>
                <a:schemeClr val="tx1"/>
              </a:solidFill>
              <a:latin typeface="+mn-lt"/>
            </a:endParaRPr>
          </a:p>
          <a:p>
            <a:pPr marL="457200" lvl="1">
              <a:buFont typeface="Arial" panose="020B0604020202020204" pitchFamily="34" charset="0"/>
              <a:buChar char="•"/>
            </a:pPr>
            <a:endParaRPr lang="en-US" sz="1200">
              <a:solidFill>
                <a:schemeClr val="tx1"/>
              </a:solidFill>
              <a:latin typeface="+mn-lt"/>
            </a:endParaRPr>
          </a:p>
        </p:txBody>
      </p:sp>
      <p:pic>
        <p:nvPicPr>
          <p:cNvPr id="2" name="Picture 1" descr="A diagram of a model confusion matrix&#10;&#10;AI-generated content may be incorrect.">
            <a:extLst>
              <a:ext uri="{FF2B5EF4-FFF2-40B4-BE49-F238E27FC236}">
                <a16:creationId xmlns:a16="http://schemas.microsoft.com/office/drawing/2014/main" id="{990B70A6-CD33-ACE2-8663-6948608ED9E4}"/>
              </a:ext>
            </a:extLst>
          </p:cNvPr>
          <p:cNvPicPr>
            <a:picLocks noChangeAspect="1"/>
          </p:cNvPicPr>
          <p:nvPr/>
        </p:nvPicPr>
        <p:blipFill>
          <a:blip r:embed="rId3"/>
          <a:stretch>
            <a:fillRect/>
          </a:stretch>
        </p:blipFill>
        <p:spPr>
          <a:xfrm>
            <a:off x="6099048" y="1729896"/>
            <a:ext cx="5458968" cy="3398207"/>
          </a:xfrm>
          <a:prstGeom prst="rect">
            <a:avLst/>
          </a:prstGeom>
        </p:spPr>
      </p:pic>
      <p:sp>
        <p:nvSpPr>
          <p:cNvPr id="4" name="Slide Number Placeholder 3">
            <a:extLst>
              <a:ext uri="{FF2B5EF4-FFF2-40B4-BE49-F238E27FC236}">
                <a16:creationId xmlns:a16="http://schemas.microsoft.com/office/drawing/2014/main" id="{6E489D3F-1502-54A8-2872-4B6F6CC705B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81737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947964-DDC8-F60A-73BA-86FDA40BFA30}"/>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C2AC11E-3162-4990-A36E-92B07ECF1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AA94C186-078D-9EB5-6CB6-EBC2567626EB}"/>
              </a:ext>
            </a:extLst>
          </p:cNvPr>
          <p:cNvSpPr txBox="1">
            <a:spLocks/>
          </p:cNvSpPr>
          <p:nvPr/>
        </p:nvSpPr>
        <p:spPr>
          <a:xfrm>
            <a:off x="838200" y="978408"/>
            <a:ext cx="3721608"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a:solidFill>
                  <a:schemeClr val="tx1"/>
                </a:solidFill>
                <a:latin typeface="+mj-lt"/>
                <a:ea typeface="+mj-ea"/>
                <a:cs typeface="+mj-cs"/>
              </a:rPr>
              <a:t>Results cont'd</a:t>
            </a:r>
          </a:p>
        </p:txBody>
      </p:sp>
      <p:sp>
        <p:nvSpPr>
          <p:cNvPr id="17" name="Rectangle 16">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3683187"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64AA35AD-8F9B-58E5-A2E3-DB0111367A2F}"/>
              </a:ext>
            </a:extLst>
          </p:cNvPr>
          <p:cNvSpPr txBox="1">
            <a:spLocks/>
          </p:cNvSpPr>
          <p:nvPr/>
        </p:nvSpPr>
        <p:spPr>
          <a:xfrm>
            <a:off x="838200" y="2368296"/>
            <a:ext cx="3721608" cy="35021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endParaRPr lang="en-US" sz="1700">
              <a:solidFill>
                <a:schemeClr val="tx1"/>
              </a:solidFill>
              <a:latin typeface="+mn-lt"/>
            </a:endParaRPr>
          </a:p>
          <a:p>
            <a:pPr>
              <a:spcBef>
                <a:spcPts val="1400"/>
              </a:spcBef>
              <a:buFont typeface="Arial" panose="020B0604020202020204" pitchFamily="34" charset="0"/>
              <a:buChar char="•"/>
            </a:pPr>
            <a:r>
              <a:rPr lang="en-US" sz="1700">
                <a:solidFill>
                  <a:schemeClr val="tx1"/>
                </a:solidFill>
                <a:latin typeface="+mn-lt"/>
              </a:rPr>
              <a:t>Key EDA &amp; SQL Findings: </a:t>
            </a:r>
          </a:p>
          <a:p>
            <a:pPr marL="0">
              <a:buFont typeface="Arial" panose="020B0604020202020204" pitchFamily="34" charset="0"/>
              <a:buChar char="•"/>
            </a:pPr>
            <a:r>
              <a:rPr lang="en-US" sz="1700">
                <a:solidFill>
                  <a:schemeClr val="tx1"/>
                </a:solidFill>
                <a:latin typeface="+mn-lt"/>
              </a:rPr>
              <a:t> - Visual Insights: Plots show important relationships, such as how launch success rates vary by Launch Site, change with Payload Mass and Flight Number, and differ across Orbits.</a:t>
            </a:r>
          </a:p>
          <a:p>
            <a:pPr marL="0">
              <a:spcBef>
                <a:spcPts val="1400"/>
              </a:spcBef>
              <a:buFont typeface="Arial" panose="020B0604020202020204" pitchFamily="34" charset="0"/>
              <a:buChar char="•"/>
            </a:pPr>
            <a:r>
              <a:rPr lang="en-US" sz="1700">
                <a:solidFill>
                  <a:schemeClr val="tx1"/>
                </a:solidFill>
                <a:latin typeface="+mn-lt"/>
              </a:rPr>
              <a:t> - SQL Summaries: Query results highlight key metrics and counts derived from the data, including total successful landings per site and average payload mass.</a:t>
            </a:r>
          </a:p>
          <a:p>
            <a:pPr marL="0">
              <a:spcBef>
                <a:spcPts val="1400"/>
              </a:spcBef>
              <a:buFont typeface="Arial" panose="020B0604020202020204" pitchFamily="34" charset="0"/>
              <a:buChar char="•"/>
            </a:pPr>
            <a:endParaRPr lang="en-US" sz="1700">
              <a:solidFill>
                <a:schemeClr val="tx1"/>
              </a:solidFill>
              <a:latin typeface="+mn-lt"/>
            </a:endParaRPr>
          </a:p>
          <a:p>
            <a:pPr>
              <a:spcBef>
                <a:spcPts val="1400"/>
              </a:spcBef>
              <a:buFont typeface="Arial" panose="020B0604020202020204" pitchFamily="34" charset="0"/>
              <a:buChar char="•"/>
            </a:pPr>
            <a:endParaRPr lang="en-US" sz="1700">
              <a:solidFill>
                <a:schemeClr val="tx1"/>
              </a:solidFill>
              <a:latin typeface="+mn-lt"/>
            </a:endParaRPr>
          </a:p>
          <a:p>
            <a:pPr lvl="1">
              <a:buFont typeface="Arial" panose="020B0604020202020204" pitchFamily="34" charset="0"/>
              <a:buChar char="•"/>
            </a:pPr>
            <a:endParaRPr lang="en-US" sz="1700">
              <a:solidFill>
                <a:schemeClr val="tx1"/>
              </a:solidFill>
              <a:latin typeface="+mn-lt"/>
            </a:endParaRPr>
          </a:p>
          <a:p>
            <a:pPr marL="457200" lvl="1">
              <a:buFont typeface="Arial" panose="020B0604020202020204" pitchFamily="34" charset="0"/>
              <a:buChar char="•"/>
            </a:pPr>
            <a:endParaRPr lang="en-US" sz="1700">
              <a:solidFill>
                <a:schemeClr val="tx1"/>
              </a:solidFill>
              <a:latin typeface="+mn-lt"/>
            </a:endParaRPr>
          </a:p>
        </p:txBody>
      </p:sp>
      <p:pic>
        <p:nvPicPr>
          <p:cNvPr id="5" name="Picture 4" descr="A graph of blue bars&#10;&#10;AI-generated content may be incorrect.">
            <a:extLst>
              <a:ext uri="{FF2B5EF4-FFF2-40B4-BE49-F238E27FC236}">
                <a16:creationId xmlns:a16="http://schemas.microsoft.com/office/drawing/2014/main" id="{BD90A2F8-AC6D-0262-6054-F9955882D038}"/>
              </a:ext>
            </a:extLst>
          </p:cNvPr>
          <p:cNvPicPr>
            <a:picLocks noChangeAspect="1"/>
          </p:cNvPicPr>
          <p:nvPr/>
        </p:nvPicPr>
        <p:blipFill>
          <a:blip r:embed="rId3"/>
          <a:stretch>
            <a:fillRect/>
          </a:stretch>
        </p:blipFill>
        <p:spPr>
          <a:xfrm>
            <a:off x="5252466" y="633615"/>
            <a:ext cx="3209953" cy="2688336"/>
          </a:xfrm>
          <a:prstGeom prst="rect">
            <a:avLst/>
          </a:prstGeom>
        </p:spPr>
      </p:pic>
      <p:pic>
        <p:nvPicPr>
          <p:cNvPr id="3" name="Picture 2" descr="A graph with blue lines&#10;&#10;AI-generated content may be incorrect.">
            <a:extLst>
              <a:ext uri="{FF2B5EF4-FFF2-40B4-BE49-F238E27FC236}">
                <a16:creationId xmlns:a16="http://schemas.microsoft.com/office/drawing/2014/main" id="{98348A69-FA68-50D6-1100-A39B1515E3EF}"/>
              </a:ext>
            </a:extLst>
          </p:cNvPr>
          <p:cNvPicPr>
            <a:picLocks noChangeAspect="1"/>
          </p:cNvPicPr>
          <p:nvPr/>
        </p:nvPicPr>
        <p:blipFill>
          <a:blip r:embed="rId4"/>
          <a:stretch>
            <a:fillRect/>
          </a:stretch>
        </p:blipFill>
        <p:spPr>
          <a:xfrm>
            <a:off x="8589914" y="942373"/>
            <a:ext cx="3248352" cy="2070824"/>
          </a:xfrm>
          <a:prstGeom prst="rect">
            <a:avLst/>
          </a:prstGeom>
        </p:spPr>
      </p:pic>
      <p:pic>
        <p:nvPicPr>
          <p:cNvPr id="2" name="Picture 1" descr="A screenshot of a computer&#10;&#10;AI-generated content may be incorrect.">
            <a:extLst>
              <a:ext uri="{FF2B5EF4-FFF2-40B4-BE49-F238E27FC236}">
                <a16:creationId xmlns:a16="http://schemas.microsoft.com/office/drawing/2014/main" id="{FD4FBE10-7BEC-3B4D-662B-09963B4BCDA5}"/>
              </a:ext>
            </a:extLst>
          </p:cNvPr>
          <p:cNvPicPr>
            <a:picLocks noChangeAspect="1"/>
          </p:cNvPicPr>
          <p:nvPr/>
        </p:nvPicPr>
        <p:blipFill>
          <a:blip r:embed="rId5"/>
          <a:stretch>
            <a:fillRect/>
          </a:stretch>
        </p:blipFill>
        <p:spPr>
          <a:xfrm>
            <a:off x="5343608" y="3436664"/>
            <a:ext cx="3027672" cy="2691264"/>
          </a:xfrm>
          <a:prstGeom prst="rect">
            <a:avLst/>
          </a:prstGeom>
        </p:spPr>
      </p:pic>
      <p:pic>
        <p:nvPicPr>
          <p:cNvPr id="6" name="Picture 5">
            <a:extLst>
              <a:ext uri="{FF2B5EF4-FFF2-40B4-BE49-F238E27FC236}">
                <a16:creationId xmlns:a16="http://schemas.microsoft.com/office/drawing/2014/main" id="{2CEDB1E8-FB30-11FE-25C2-BABA3C900D6E}"/>
              </a:ext>
            </a:extLst>
          </p:cNvPr>
          <p:cNvPicPr>
            <a:picLocks noChangeAspect="1"/>
          </p:cNvPicPr>
          <p:nvPr/>
        </p:nvPicPr>
        <p:blipFill>
          <a:blip r:embed="rId6"/>
          <a:stretch>
            <a:fillRect/>
          </a:stretch>
        </p:blipFill>
        <p:spPr>
          <a:xfrm>
            <a:off x="8589914" y="3980925"/>
            <a:ext cx="3248352" cy="1599813"/>
          </a:xfrm>
          <a:prstGeom prst="rect">
            <a:avLst/>
          </a:prstGeom>
        </p:spPr>
      </p:pic>
      <p:sp>
        <p:nvSpPr>
          <p:cNvPr id="4" name="Slide Number Placeholder 3">
            <a:extLst>
              <a:ext uri="{FF2B5EF4-FFF2-40B4-BE49-F238E27FC236}">
                <a16:creationId xmlns:a16="http://schemas.microsoft.com/office/drawing/2014/main" id="{785F4275-7DAD-9060-F934-809071A70AE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25</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556142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C7D7D8-917C-668F-0FE5-FF932AE22313}"/>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FD1FCC13-1D85-2F24-F793-803A5DE2A9E5}"/>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Results cont'd</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08DEC3E2-C75F-694C-141B-47DD95F88E8A}"/>
              </a:ext>
            </a:extLst>
          </p:cNvPr>
          <p:cNvSpPr txBox="1">
            <a:spLocks/>
          </p:cNvSpPr>
          <p:nvPr/>
        </p:nvSpPr>
        <p:spPr>
          <a:xfrm>
            <a:off x="640080" y="2872899"/>
            <a:ext cx="4243589" cy="3320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endParaRPr lang="en-US" sz="1500">
              <a:solidFill>
                <a:schemeClr val="tx1"/>
              </a:solidFill>
              <a:latin typeface="+mn-lt"/>
            </a:endParaRPr>
          </a:p>
          <a:p>
            <a:pPr marL="342900">
              <a:spcBef>
                <a:spcPts val="1400"/>
              </a:spcBef>
              <a:buFont typeface="Arial" panose="020B0604020202020204" pitchFamily="34" charset="0"/>
              <a:buChar char="•"/>
            </a:pPr>
            <a:r>
              <a:rPr lang="en-US" sz="1500" dirty="0">
                <a:solidFill>
                  <a:schemeClr val="tx1"/>
                </a:solidFill>
                <a:latin typeface="+mn-lt"/>
              </a:rPr>
              <a:t>Interactive Map with Folium:</a:t>
            </a:r>
          </a:p>
          <a:p>
            <a:pPr marL="0">
              <a:buFont typeface="Arial" panose="020B0604020202020204" pitchFamily="34" charset="0"/>
              <a:buChar char="•"/>
            </a:pPr>
            <a:r>
              <a:rPr lang="en-US" sz="1500">
                <a:solidFill>
                  <a:schemeClr val="tx1"/>
                </a:solidFill>
                <a:latin typeface="+mn-lt"/>
              </a:rPr>
              <a:t> - This interactive map visualizes the locations of the SpaceX launch sites.</a:t>
            </a:r>
          </a:p>
          <a:p>
            <a:pPr marL="0">
              <a:buFont typeface="Arial" panose="020B0604020202020204" pitchFamily="34" charset="0"/>
              <a:buChar char="•"/>
            </a:pPr>
            <a:r>
              <a:rPr lang="en-US" sz="1500">
                <a:solidFill>
                  <a:schemeClr val="tx1"/>
                </a:solidFill>
                <a:latin typeface="+mn-lt"/>
              </a:rPr>
              <a:t> - Map objects (such as markers, circles, and potentially lines) highlight the launch sites and their geographical context.</a:t>
            </a:r>
          </a:p>
          <a:p>
            <a:pPr marL="0">
              <a:buFont typeface="Arial" panose="020B0604020202020204" pitchFamily="34" charset="0"/>
              <a:buChar char="•"/>
            </a:pPr>
            <a:r>
              <a:rPr lang="en-US" sz="1500">
                <a:solidFill>
                  <a:schemeClr val="tx1"/>
                </a:solidFill>
                <a:latin typeface="+mn-lt"/>
              </a:rPr>
              <a:t> - Key Findings: Helps understand the spatial distribution of launch sites and their proximity to relevant features like coastlines, highways, railways, or cities, which could influence operations or safety.</a:t>
            </a:r>
          </a:p>
          <a:p>
            <a:pPr marL="0">
              <a:spcBef>
                <a:spcPts val="1400"/>
              </a:spcBef>
              <a:buFont typeface="Arial" panose="020B0604020202020204" pitchFamily="34" charset="0"/>
              <a:buChar char="•"/>
            </a:pPr>
            <a:endParaRPr lang="en-US" sz="1500">
              <a:solidFill>
                <a:schemeClr val="tx1"/>
              </a:solidFill>
              <a:latin typeface="+mn-lt"/>
            </a:endParaRPr>
          </a:p>
          <a:p>
            <a:pPr marL="0">
              <a:spcBef>
                <a:spcPts val="1400"/>
              </a:spcBef>
              <a:buFont typeface="Arial" panose="020B0604020202020204" pitchFamily="34" charset="0"/>
              <a:buChar char="•"/>
            </a:pPr>
            <a:endParaRPr lang="en-US" sz="1500">
              <a:solidFill>
                <a:schemeClr val="tx1"/>
              </a:solidFill>
              <a:latin typeface="+mn-lt"/>
            </a:endParaRPr>
          </a:p>
          <a:p>
            <a:pPr marL="0">
              <a:spcBef>
                <a:spcPts val="1400"/>
              </a:spcBef>
              <a:buFont typeface="Arial" panose="020B0604020202020204" pitchFamily="34" charset="0"/>
              <a:buChar char="•"/>
            </a:pPr>
            <a:endParaRPr lang="en-US" sz="1500">
              <a:solidFill>
                <a:schemeClr val="tx1"/>
              </a:solidFill>
              <a:latin typeface="+mn-lt"/>
            </a:endParaRPr>
          </a:p>
          <a:p>
            <a:pPr marL="0">
              <a:spcBef>
                <a:spcPts val="1400"/>
              </a:spcBef>
              <a:buFont typeface="Arial" panose="020B0604020202020204" pitchFamily="34" charset="0"/>
              <a:buChar char="•"/>
            </a:pPr>
            <a:endParaRPr lang="en-US" sz="1500">
              <a:solidFill>
                <a:schemeClr val="tx1"/>
              </a:solidFill>
              <a:latin typeface="+mn-lt"/>
            </a:endParaRPr>
          </a:p>
          <a:p>
            <a:pPr>
              <a:spcBef>
                <a:spcPts val="1400"/>
              </a:spcBef>
              <a:buFont typeface="Arial" panose="020B0604020202020204" pitchFamily="34" charset="0"/>
              <a:buChar char="•"/>
            </a:pPr>
            <a:endParaRPr lang="en-US" sz="1500">
              <a:solidFill>
                <a:schemeClr val="tx1"/>
              </a:solidFill>
              <a:latin typeface="+mn-lt"/>
            </a:endParaRPr>
          </a:p>
          <a:p>
            <a:pPr lvl="1">
              <a:buFont typeface="Arial" panose="020B0604020202020204" pitchFamily="34" charset="0"/>
              <a:buChar char="•"/>
            </a:pPr>
            <a:endParaRPr lang="en-US" sz="1500">
              <a:solidFill>
                <a:schemeClr val="tx1"/>
              </a:solidFill>
              <a:latin typeface="+mn-lt"/>
            </a:endParaRPr>
          </a:p>
          <a:p>
            <a:pPr marL="457200" lvl="1">
              <a:buFont typeface="Arial" panose="020B0604020202020204" pitchFamily="34" charset="0"/>
              <a:buChar char="•"/>
            </a:pPr>
            <a:endParaRPr lang="en-US" sz="1500">
              <a:solidFill>
                <a:schemeClr val="tx1"/>
              </a:solidFill>
              <a:latin typeface="+mn-lt"/>
            </a:endParaRPr>
          </a:p>
        </p:txBody>
      </p:sp>
      <p:pic>
        <p:nvPicPr>
          <p:cNvPr id="2" name="Picture 1" descr="A map of a city&#10;&#10;AI-generated content may be incorrect.">
            <a:extLst>
              <a:ext uri="{FF2B5EF4-FFF2-40B4-BE49-F238E27FC236}">
                <a16:creationId xmlns:a16="http://schemas.microsoft.com/office/drawing/2014/main" id="{BD586D47-F64A-8357-41B6-060B3BCED92C}"/>
              </a:ext>
            </a:extLst>
          </p:cNvPr>
          <p:cNvPicPr>
            <a:picLocks noChangeAspect="1"/>
          </p:cNvPicPr>
          <p:nvPr/>
        </p:nvPicPr>
        <p:blipFill>
          <a:blip r:embed="rId3"/>
          <a:srcRect l="8074" r="6670" b="2"/>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6C1174ED-9878-DDA9-7BC7-5667B4BD7D24}"/>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26</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452912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F4FCC5-6E7E-4FF0-BE45-680EEC392C9F}"/>
              </a:ext>
            </a:extLst>
          </p:cNvPr>
          <p:cNvSpPr txBox="1">
            <a:spLocks/>
          </p:cNvSpPr>
          <p:nvPr/>
        </p:nvSpPr>
        <p:spPr>
          <a:xfrm>
            <a:off x="876693" y="741391"/>
            <a:ext cx="3455821"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6693" y="2533476"/>
            <a:ext cx="3455821" cy="3447832"/>
          </a:xfrm>
          <a:prstGeom prst="rect">
            <a:avLst/>
          </a:prstGeom>
        </p:spPr>
        <p:txBody>
          <a:bodyPr vert="horz" lIns="91440" tIns="45720" rIns="91440" bIns="45720" rtlCol="0" anchor="t">
            <a:normAutofit/>
          </a:bodyPr>
          <a:lstStyle/>
          <a:p>
            <a:r>
              <a:rPr lang="en-US" sz="1100"/>
              <a:t>This scatter plot shows the relationship between the sequence of Flight Numbers, Launch Sites, and the Landing Outcome (Success/Failure).</a:t>
            </a:r>
          </a:p>
          <a:p>
            <a:pPr>
              <a:spcBef>
                <a:spcPts val="1400"/>
              </a:spcBef>
            </a:pPr>
            <a:r>
              <a:rPr lang="en-US" sz="1100"/>
              <a:t>Each point represents a launch, positioned by its flight number and launch site, and colored to indicate if the landing was successful.</a:t>
            </a:r>
          </a:p>
          <a:p>
            <a:pPr>
              <a:spcBef>
                <a:spcPts val="1400"/>
              </a:spcBef>
            </a:pPr>
            <a:r>
              <a:rPr lang="en-US" sz="1100"/>
              <a:t>Key Findings: This visualization helps to see: </a:t>
            </a:r>
          </a:p>
          <a:p>
            <a:pPr>
              <a:spcBef>
                <a:spcPts val="1400"/>
              </a:spcBef>
            </a:pPr>
            <a:r>
              <a:rPr lang="en-US" sz="1100"/>
              <a:t>How the distribution of launches over time (Flight Number) varies across different launch sites.</a:t>
            </a:r>
          </a:p>
          <a:p>
            <a:pPr>
              <a:spcBef>
                <a:spcPts val="1400"/>
              </a:spcBef>
            </a:pPr>
            <a:r>
              <a:rPr lang="en-US" sz="1100"/>
              <a:t>If there's a trend in landing success over time at each specific site.</a:t>
            </a:r>
          </a:p>
          <a:p>
            <a:pPr>
              <a:spcBef>
                <a:spcPts val="1400"/>
              </a:spcBef>
            </a:pPr>
            <a:r>
              <a:rPr lang="en-US" sz="1100"/>
              <a:t>Visual differences in success rates or activity between the launch sites across the recorded flights.</a:t>
            </a:r>
          </a:p>
          <a:p>
            <a:pPr>
              <a:spcBef>
                <a:spcPts val="1400"/>
              </a:spcBef>
            </a:pPr>
            <a:endParaRPr lang="en-US" sz="1100"/>
          </a:p>
        </p:txBody>
      </p:sp>
      <p:pic>
        <p:nvPicPr>
          <p:cNvPr id="2" name="Picture 1" descr="A graph of flight number and flight number&#10;&#10;AI-generated content may be incorrect.">
            <a:extLst>
              <a:ext uri="{FF2B5EF4-FFF2-40B4-BE49-F238E27FC236}">
                <a16:creationId xmlns:a16="http://schemas.microsoft.com/office/drawing/2014/main" id="{8B257726-3A9D-3AC1-7B47-E1930DBE6C88}"/>
              </a:ext>
            </a:extLst>
          </p:cNvPr>
          <p:cNvPicPr>
            <a:picLocks noChangeAspect="1"/>
          </p:cNvPicPr>
          <p:nvPr/>
        </p:nvPicPr>
        <p:blipFill>
          <a:blip r:embed="rId2"/>
          <a:srcRect t="3433" b="33815"/>
          <a:stretch>
            <a:fillRect/>
          </a:stretch>
        </p:blipFill>
        <p:spPr>
          <a:xfrm>
            <a:off x="4987672" y="2461365"/>
            <a:ext cx="6389346" cy="1944579"/>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mn-lt"/>
              </a:rPr>
              <a:pPr>
                <a:spcAft>
                  <a:spcPts val="600"/>
                </a:spcAft>
                <a:defRPr/>
              </a:pPr>
              <a:t>28</a:t>
            </a:fld>
            <a:endParaRPr lang="en-US" sz="1200">
              <a:solidFill>
                <a:schemeClr val="tx1">
                  <a:lumMod val="50000"/>
                  <a:lumOff val="50000"/>
                </a:schemeClr>
              </a:solidFill>
              <a:latin typeface="+mn-lt"/>
            </a:endParaRPr>
          </a:p>
        </p:txBody>
      </p:sp>
      <p:grpSp>
        <p:nvGrpSpPr>
          <p:cNvPr id="10" name="Group 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65605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876693" y="741391"/>
            <a:ext cx="3455821"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Payload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6693" y="2533476"/>
            <a:ext cx="3455821" cy="3447832"/>
          </a:xfrm>
          <a:prstGeom prst="rect">
            <a:avLst/>
          </a:prstGeom>
        </p:spPr>
        <p:txBody>
          <a:bodyPr vert="horz" lIns="91440" tIns="45720" rIns="91440" bIns="45720" rtlCol="0" anchor="t">
            <a:normAutofit/>
          </a:bodyPr>
          <a:lstStyle/>
          <a:p>
            <a:r>
              <a:rPr lang="en-US" sz="1100"/>
              <a:t>This scatter plot visualizes the relationship between Payload Mass, Launch Site, and the Landing Outcome (Success/Failure).</a:t>
            </a:r>
          </a:p>
          <a:p>
            <a:pPr>
              <a:spcBef>
                <a:spcPts val="1400"/>
              </a:spcBef>
            </a:pPr>
            <a:r>
              <a:rPr lang="en-US" sz="1100"/>
              <a:t>Each point represents a launch, positioned by its payload mass and launch site, and colored by landing success.</a:t>
            </a:r>
          </a:p>
          <a:p>
            <a:pPr>
              <a:spcBef>
                <a:spcPts val="1400"/>
              </a:spcBef>
            </a:pPr>
            <a:r>
              <a:rPr lang="en-US" sz="1100"/>
              <a:t>Key Findings: This helps to explore: </a:t>
            </a:r>
          </a:p>
          <a:p>
            <a:pPr>
              <a:spcBef>
                <a:spcPts val="1400"/>
              </a:spcBef>
            </a:pPr>
            <a:r>
              <a:rPr lang="en-US" sz="1100"/>
              <a:t>The range of payload masses launched from each site.</a:t>
            </a:r>
          </a:p>
          <a:p>
            <a:pPr>
              <a:spcBef>
                <a:spcPts val="1400"/>
              </a:spcBef>
            </a:pPr>
            <a:r>
              <a:rPr lang="en-US" sz="1100"/>
              <a:t>If certain payload mass ranges launched from specific sites tend to have higher success rates.</a:t>
            </a:r>
          </a:p>
          <a:p>
            <a:pPr>
              <a:spcBef>
                <a:spcPts val="1400"/>
              </a:spcBef>
            </a:pPr>
            <a:r>
              <a:rPr lang="en-US" sz="1100"/>
              <a:t>Visual differences in the distribution of payload masses and their outcomes across the various launch sites.</a:t>
            </a:r>
          </a:p>
          <a:p>
            <a:pPr>
              <a:spcBef>
                <a:spcPts val="1400"/>
              </a:spcBef>
            </a:pPr>
            <a:endParaRPr lang="en-US" sz="1100"/>
          </a:p>
        </p:txBody>
      </p:sp>
      <p:pic>
        <p:nvPicPr>
          <p:cNvPr id="2" name="Picture 1">
            <a:extLst>
              <a:ext uri="{FF2B5EF4-FFF2-40B4-BE49-F238E27FC236}">
                <a16:creationId xmlns:a16="http://schemas.microsoft.com/office/drawing/2014/main" id="{0F5F7F16-DB8C-2166-F3CF-FDA08CFC2F3B}"/>
              </a:ext>
            </a:extLst>
          </p:cNvPr>
          <p:cNvPicPr>
            <a:picLocks noChangeAspect="1"/>
          </p:cNvPicPr>
          <p:nvPr/>
        </p:nvPicPr>
        <p:blipFill>
          <a:blip r:embed="rId2"/>
          <a:stretch>
            <a:fillRect/>
          </a:stretch>
        </p:blipFill>
        <p:spPr>
          <a:xfrm>
            <a:off x="4987672" y="1844305"/>
            <a:ext cx="6389346" cy="317870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29</a:t>
            </a:fld>
            <a:endParaRPr lang="en-US" sz="1200">
              <a:solidFill>
                <a:schemeClr val="tx1">
                  <a:lumMod val="50000"/>
                  <a:lumOff val="50000"/>
                </a:schemeClr>
              </a:solidFill>
              <a:latin typeface="+mn-lt"/>
            </a:endParaRPr>
          </a:p>
        </p:txBody>
      </p:sp>
      <p:grpSp>
        <p:nvGrpSpPr>
          <p:cNvPr id="10" name="Group 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69789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27">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Executive Summary/Introduction</a:t>
            </a:r>
          </a:p>
        </p:txBody>
      </p:sp>
      <p:sp>
        <p:nvSpPr>
          <p:cNvPr id="30" name="Rectangle 29">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115568" y="2481943"/>
            <a:ext cx="10168128" cy="3695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US" sz="1900">
                <a:solidFill>
                  <a:schemeClr val="tx1"/>
                </a:solidFill>
                <a:latin typeface="+mn-lt"/>
              </a:rPr>
              <a:t>Data Collection Methodology: </a:t>
            </a:r>
          </a:p>
          <a:p>
            <a:pPr marL="0">
              <a:spcBef>
                <a:spcPts val="1400"/>
              </a:spcBef>
              <a:buFont typeface="Arial" panose="020B0604020202020204" pitchFamily="34" charset="0"/>
              <a:buChar char="•"/>
            </a:pPr>
            <a:r>
              <a:rPr lang="en-US" sz="1900">
                <a:solidFill>
                  <a:schemeClr val="tx1"/>
                </a:solidFill>
                <a:latin typeface="+mn-lt"/>
              </a:rPr>
              <a:t> - Based on Lab 1 API Collecting the Data.ipynb and Lab 1.2 Web Scraping.ipynb, data was collected using two methods: </a:t>
            </a:r>
          </a:p>
          <a:p>
            <a:pPr marL="0">
              <a:spcBef>
                <a:spcPts val="1400"/>
              </a:spcBef>
              <a:buFont typeface="Arial" panose="020B0604020202020204" pitchFamily="34" charset="0"/>
              <a:buChar char="•"/>
            </a:pPr>
            <a:r>
              <a:rPr lang="en-US" sz="1900">
                <a:solidFill>
                  <a:schemeClr val="tx1"/>
                </a:solidFill>
                <a:latin typeface="+mn-lt"/>
              </a:rPr>
              <a:t> - SpaceX REST API: Collected historical launch data directly from the SpaceX API.</a:t>
            </a:r>
          </a:p>
          <a:p>
            <a:pPr marL="0">
              <a:spcBef>
                <a:spcPts val="1400"/>
              </a:spcBef>
              <a:buFont typeface="Arial" panose="020B0604020202020204" pitchFamily="34" charset="0"/>
              <a:buChar char="•"/>
            </a:pPr>
            <a:r>
              <a:rPr lang="en-US" sz="1900">
                <a:solidFill>
                  <a:schemeClr val="tx1"/>
                </a:solidFill>
                <a:latin typeface="+mn-lt"/>
              </a:rPr>
              <a:t> - Web Scraping: Scraped additional data, likely related to launch outcomes and details, from a Wikipedia page (List of Falcon 9 and Falcon Heavy launches).</a:t>
            </a:r>
          </a:p>
          <a:p>
            <a:pPr>
              <a:spcBef>
                <a:spcPts val="1400"/>
              </a:spcBef>
              <a:buFont typeface="Arial" panose="020B0604020202020204" pitchFamily="34" charset="0"/>
              <a:buChar char="•"/>
            </a:pPr>
            <a:r>
              <a:rPr lang="en-US" sz="1900">
                <a:solidFill>
                  <a:schemeClr val="tx1"/>
                </a:solidFill>
                <a:latin typeface="+mn-lt"/>
              </a:rPr>
              <a:t>Data Wrangling: </a:t>
            </a:r>
          </a:p>
          <a:p>
            <a:pPr marL="0">
              <a:spcBef>
                <a:spcPts val="1400"/>
              </a:spcBef>
              <a:buFont typeface="Arial" panose="020B0604020202020204" pitchFamily="34" charset="0"/>
              <a:buChar char="•"/>
            </a:pPr>
            <a:r>
              <a:rPr lang="en-US" sz="1900">
                <a:solidFill>
                  <a:schemeClr val="tx1"/>
                </a:solidFill>
                <a:latin typeface="+mn-lt"/>
              </a:rPr>
              <a:t> - Based on Lab 2 Data Wrangling.ipynb, the collected data was processed to clean, transform, and prepare it for analysis and model building. Key steps likely included handling missing values, converting data types, and potentially feature engineering.</a:t>
            </a:r>
          </a:p>
          <a:p>
            <a:pPr>
              <a:spcBef>
                <a:spcPts val="1400"/>
              </a:spcBef>
              <a:buFont typeface="Arial" panose="020B0604020202020204" pitchFamily="34" charset="0"/>
              <a:buChar char="•"/>
            </a:pPr>
            <a:endParaRPr lang="en-US" sz="1900">
              <a:solidFill>
                <a:schemeClr val="tx1"/>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876693" y="741391"/>
            <a:ext cx="3455821"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6693" y="2533476"/>
            <a:ext cx="3455821" cy="3447832"/>
          </a:xfrm>
          <a:prstGeom prst="rect">
            <a:avLst/>
          </a:prstGeom>
        </p:spPr>
        <p:txBody>
          <a:bodyPr vert="horz" lIns="91440" tIns="45720" rIns="91440" bIns="45720" rtlCol="0" anchor="t">
            <a:normAutofit/>
          </a:bodyPr>
          <a:lstStyle/>
          <a:p>
            <a:pPr>
              <a:spcBef>
                <a:spcPts val="1400"/>
              </a:spcBef>
            </a:pPr>
            <a:r>
              <a:rPr lang="en-US" sz="1400"/>
              <a:t>This chart visualizes the success rate of Falcon 9 first stage landings for each different Orbit type.</a:t>
            </a:r>
          </a:p>
          <a:p>
            <a:pPr>
              <a:spcBef>
                <a:spcPts val="1400"/>
              </a:spcBef>
            </a:pPr>
            <a:r>
              <a:rPr lang="en-US" sz="1400"/>
              <a:t>Each bar (or segment/point, depending on the chart type) represents an orbit, showing the percentage or proportion of successful landings achieved in that specific orbit.</a:t>
            </a:r>
          </a:p>
          <a:p>
            <a:pPr>
              <a:spcBef>
                <a:spcPts val="1400"/>
              </a:spcBef>
            </a:pPr>
            <a:r>
              <a:rPr lang="en-US" sz="1400"/>
              <a:t>Key Findings: This helps to identify which orbit types are associated with higher or lower landing success rates, revealing if the target orbit significantly impacts the probability of a successful first stage return.</a:t>
            </a:r>
          </a:p>
          <a:p>
            <a:pPr>
              <a:spcBef>
                <a:spcPts val="1400"/>
              </a:spcBef>
            </a:pPr>
            <a:endParaRPr lang="en-US" sz="1400"/>
          </a:p>
        </p:txBody>
      </p:sp>
      <p:pic>
        <p:nvPicPr>
          <p:cNvPr id="2" name="Picture 1" descr="A graph of blue bars&#10;&#10;AI-generated content may be incorrect.">
            <a:extLst>
              <a:ext uri="{FF2B5EF4-FFF2-40B4-BE49-F238E27FC236}">
                <a16:creationId xmlns:a16="http://schemas.microsoft.com/office/drawing/2014/main" id="{182F9A23-8458-CF78-4147-16A6FBFB9E6D}"/>
              </a:ext>
            </a:extLst>
          </p:cNvPr>
          <p:cNvPicPr>
            <a:picLocks noChangeAspect="1"/>
          </p:cNvPicPr>
          <p:nvPr/>
        </p:nvPicPr>
        <p:blipFill>
          <a:blip r:embed="rId2"/>
          <a:stretch>
            <a:fillRect/>
          </a:stretch>
        </p:blipFill>
        <p:spPr>
          <a:xfrm>
            <a:off x="4987672" y="774090"/>
            <a:ext cx="6389346" cy="531913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30</a:t>
            </a:fld>
            <a:endParaRPr lang="en-US" sz="1200">
              <a:solidFill>
                <a:schemeClr val="tx1">
                  <a:lumMod val="50000"/>
                  <a:lumOff val="50000"/>
                </a:schemeClr>
              </a:solidFill>
              <a:latin typeface="+mn-lt"/>
            </a:endParaRPr>
          </a:p>
        </p:txBody>
      </p:sp>
      <p:grpSp>
        <p:nvGrpSpPr>
          <p:cNvPr id="10" name="Group 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0090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1C109C-C017-4D19-928F-AED25AC30125}"/>
              </a:ext>
            </a:extLst>
          </p:cNvPr>
          <p:cNvSpPr txBox="1">
            <a:spLocks/>
          </p:cNvSpPr>
          <p:nvPr/>
        </p:nvSpPr>
        <p:spPr>
          <a:xfrm>
            <a:off x="876693" y="741391"/>
            <a:ext cx="3455821"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6693" y="2533476"/>
            <a:ext cx="3455821" cy="3447832"/>
          </a:xfrm>
          <a:prstGeom prst="rect">
            <a:avLst/>
          </a:prstGeom>
        </p:spPr>
        <p:txBody>
          <a:bodyPr vert="horz" lIns="91440" tIns="45720" rIns="91440" bIns="45720" rtlCol="0" anchor="t">
            <a:normAutofit/>
          </a:bodyPr>
          <a:lstStyle/>
          <a:p>
            <a:r>
              <a:rPr lang="en-US" sz="1100"/>
              <a:t>This scatter plot visualizes the relationship between the sequence of Flight Numbers, Orbit Types, and the Landing Outcome (Success/Failure).</a:t>
            </a:r>
          </a:p>
          <a:p>
            <a:pPr>
              <a:spcBef>
                <a:spcPts val="1400"/>
              </a:spcBef>
            </a:pPr>
            <a:r>
              <a:rPr lang="en-US" sz="1100"/>
              <a:t>Each point represents a launch, positioned by its flight number and orbit type, and colored to indicate if the landing was successful.</a:t>
            </a:r>
          </a:p>
          <a:p>
            <a:pPr>
              <a:spcBef>
                <a:spcPts val="1400"/>
              </a:spcBef>
            </a:pPr>
            <a:r>
              <a:rPr lang="en-US" sz="1100"/>
              <a:t>Key Findings: This visualization helps to explore: </a:t>
            </a:r>
          </a:p>
          <a:p>
            <a:pPr>
              <a:spcBef>
                <a:spcPts val="1400"/>
              </a:spcBef>
            </a:pPr>
            <a:r>
              <a:rPr lang="en-US" sz="1100"/>
              <a:t>How the types of orbits targeted have changed over the history of Falcon 9 launches (Flight Number).</a:t>
            </a:r>
          </a:p>
          <a:p>
            <a:pPr>
              <a:spcBef>
                <a:spcPts val="1400"/>
              </a:spcBef>
            </a:pPr>
            <a:r>
              <a:rPr lang="en-US" sz="1100"/>
              <a:t>The distribution of successful and failed landings within each specific orbit type across different flights.</a:t>
            </a:r>
          </a:p>
          <a:p>
            <a:pPr>
              <a:spcBef>
                <a:spcPts val="1400"/>
              </a:spcBef>
            </a:pPr>
            <a:endParaRPr lang="en-US" sz="1100"/>
          </a:p>
        </p:txBody>
      </p:sp>
      <p:pic>
        <p:nvPicPr>
          <p:cNvPr id="2" name="Picture 1" descr="A graph of flight number and flight number&#10;&#10;AI-generated content may be incorrect.">
            <a:extLst>
              <a:ext uri="{FF2B5EF4-FFF2-40B4-BE49-F238E27FC236}">
                <a16:creationId xmlns:a16="http://schemas.microsoft.com/office/drawing/2014/main" id="{E8AC53C9-9B37-7CAF-D2D1-23AACF743837}"/>
              </a:ext>
            </a:extLst>
          </p:cNvPr>
          <p:cNvPicPr>
            <a:picLocks noChangeAspect="1"/>
          </p:cNvPicPr>
          <p:nvPr/>
        </p:nvPicPr>
        <p:blipFill>
          <a:blip r:embed="rId2"/>
          <a:stretch>
            <a:fillRect/>
          </a:stretch>
        </p:blipFill>
        <p:spPr>
          <a:xfrm>
            <a:off x="4987672" y="1884239"/>
            <a:ext cx="6389346" cy="309883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31</a:t>
            </a:fld>
            <a:endParaRPr lang="en-US" sz="1200">
              <a:solidFill>
                <a:schemeClr val="tx1">
                  <a:lumMod val="50000"/>
                  <a:lumOff val="50000"/>
                </a:schemeClr>
              </a:solidFill>
              <a:latin typeface="+mn-lt"/>
            </a:endParaRPr>
          </a:p>
        </p:txBody>
      </p:sp>
      <p:grpSp>
        <p:nvGrpSpPr>
          <p:cNvPr id="10" name="Group 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6727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E7D9E4-306D-49E3-9AC4-15D566FC72AD}"/>
              </a:ext>
            </a:extLst>
          </p:cNvPr>
          <p:cNvSpPr txBox="1">
            <a:spLocks/>
          </p:cNvSpPr>
          <p:nvPr/>
        </p:nvSpPr>
        <p:spPr>
          <a:xfrm>
            <a:off x="876693" y="741391"/>
            <a:ext cx="3455821"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6693" y="2533476"/>
            <a:ext cx="3455821" cy="3447832"/>
          </a:xfrm>
          <a:prstGeom prst="rect">
            <a:avLst/>
          </a:prstGeom>
        </p:spPr>
        <p:txBody>
          <a:bodyPr vert="horz" lIns="91440" tIns="45720" rIns="91440" bIns="45720" rtlCol="0" anchor="t">
            <a:normAutofit/>
          </a:bodyPr>
          <a:lstStyle/>
          <a:p>
            <a:pPr>
              <a:spcBef>
                <a:spcPts val="1400"/>
              </a:spcBef>
            </a:pPr>
            <a:r>
              <a:rPr lang="en-US" sz="1300"/>
              <a:t>This scatter plot visualizes the relationship between Payload Mass, Orbit Type, and the Landing Outcome (Success/Failure).</a:t>
            </a:r>
          </a:p>
          <a:p>
            <a:pPr>
              <a:spcBef>
                <a:spcPts val="1400"/>
              </a:spcBef>
            </a:pPr>
            <a:r>
              <a:rPr lang="en-US" sz="1300"/>
              <a:t>Each point represents a launch, positioned by its payload mass and orbit type, and colored by landing success.</a:t>
            </a:r>
          </a:p>
          <a:p>
            <a:pPr>
              <a:spcBef>
                <a:spcPts val="1400"/>
              </a:spcBef>
            </a:pPr>
            <a:r>
              <a:rPr lang="en-US" sz="1300"/>
              <a:t>Key Findings: This visualization helps to explore: </a:t>
            </a:r>
          </a:p>
          <a:p>
            <a:pPr>
              <a:spcBef>
                <a:spcPts val="1400"/>
              </a:spcBef>
            </a:pPr>
            <a:r>
              <a:rPr lang="en-US" sz="1300"/>
              <a:t>The typical payload mass ranges associated with different orbit types.</a:t>
            </a:r>
          </a:p>
          <a:p>
            <a:pPr>
              <a:spcBef>
                <a:spcPts val="1400"/>
              </a:spcBef>
            </a:pPr>
            <a:r>
              <a:rPr lang="en-US" sz="1300"/>
              <a:t>The distribution of successful and failed landings for specific combinations of payload mass and orbit.</a:t>
            </a:r>
          </a:p>
          <a:p>
            <a:pPr>
              <a:spcBef>
                <a:spcPts val="1400"/>
              </a:spcBef>
            </a:pPr>
            <a:endParaRPr lang="en-US" sz="1300"/>
          </a:p>
        </p:txBody>
      </p:sp>
      <p:pic>
        <p:nvPicPr>
          <p:cNvPr id="2" name="Picture 1">
            <a:extLst>
              <a:ext uri="{FF2B5EF4-FFF2-40B4-BE49-F238E27FC236}">
                <a16:creationId xmlns:a16="http://schemas.microsoft.com/office/drawing/2014/main" id="{AC02586D-3E4C-6A24-8AF2-CF738939B74C}"/>
              </a:ext>
            </a:extLst>
          </p:cNvPr>
          <p:cNvPicPr>
            <a:picLocks noChangeAspect="1"/>
          </p:cNvPicPr>
          <p:nvPr/>
        </p:nvPicPr>
        <p:blipFill>
          <a:blip r:embed="rId2"/>
          <a:stretch>
            <a:fillRect/>
          </a:stretch>
        </p:blipFill>
        <p:spPr>
          <a:xfrm>
            <a:off x="4987672" y="1892225"/>
            <a:ext cx="6389346" cy="3082859"/>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32</a:t>
            </a:fld>
            <a:endParaRPr lang="en-US" sz="1200">
              <a:solidFill>
                <a:schemeClr val="tx1">
                  <a:lumMod val="50000"/>
                  <a:lumOff val="50000"/>
                </a:schemeClr>
              </a:solidFill>
              <a:latin typeface="+mn-lt"/>
            </a:endParaRPr>
          </a:p>
        </p:txBody>
      </p:sp>
      <p:grpSp>
        <p:nvGrpSpPr>
          <p:cNvPr id="10" name="Group 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45340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35FD2D-1BD2-45D7-B015-1A96C241520B}"/>
              </a:ext>
            </a:extLst>
          </p:cNvPr>
          <p:cNvSpPr txBox="1">
            <a:spLocks/>
          </p:cNvSpPr>
          <p:nvPr/>
        </p:nvSpPr>
        <p:spPr>
          <a:xfrm>
            <a:off x="876693" y="741391"/>
            <a:ext cx="3455821"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6693" y="2533476"/>
            <a:ext cx="3455821" cy="3447832"/>
          </a:xfrm>
          <a:prstGeom prst="rect">
            <a:avLst/>
          </a:prstGeom>
        </p:spPr>
        <p:txBody>
          <a:bodyPr vert="horz" lIns="91440" tIns="45720" rIns="91440" bIns="45720" rtlCol="0" anchor="t">
            <a:normAutofit/>
          </a:bodyPr>
          <a:lstStyle/>
          <a:p>
            <a:pPr>
              <a:spcBef>
                <a:spcPts val="1400"/>
              </a:spcBef>
            </a:pPr>
            <a:r>
              <a:rPr lang="en-US" sz="1400"/>
              <a:t>This line chart shows the average success rate of Falcon 9 first stage landings year by year.</a:t>
            </a:r>
          </a:p>
          <a:p>
            <a:pPr>
              <a:spcBef>
                <a:spcPts val="1400"/>
              </a:spcBef>
            </a:pPr>
            <a:r>
              <a:rPr lang="en-US" sz="1400"/>
              <a:t>Each point on the line represents the calculated average success rate for a specific year.</a:t>
            </a:r>
          </a:p>
          <a:p>
            <a:pPr>
              <a:spcBef>
                <a:spcPts val="1400"/>
              </a:spcBef>
            </a:pPr>
            <a:r>
              <a:rPr lang="en-US" sz="1400"/>
              <a:t>Key Findings: This visualization clearly illustrates the trend in landing success over time, showing how SpaceX's success rate has evolved annually throughout their launch history. You can observe if the success rate has generally increased over the years, indicating improvements in technology or procedures.</a:t>
            </a:r>
          </a:p>
          <a:p>
            <a:pPr>
              <a:spcBef>
                <a:spcPts val="1400"/>
              </a:spcBef>
            </a:pPr>
            <a:endParaRPr lang="en-US" sz="1400"/>
          </a:p>
        </p:txBody>
      </p:sp>
      <p:pic>
        <p:nvPicPr>
          <p:cNvPr id="2" name="Picture 1" descr="A graph with blue lines&#10;&#10;AI-generated content may be incorrect.">
            <a:extLst>
              <a:ext uri="{FF2B5EF4-FFF2-40B4-BE49-F238E27FC236}">
                <a16:creationId xmlns:a16="http://schemas.microsoft.com/office/drawing/2014/main" id="{D7A17CDF-E13D-E3E7-C874-67A3B7373347}"/>
              </a:ext>
            </a:extLst>
          </p:cNvPr>
          <p:cNvPicPr>
            <a:picLocks noChangeAspect="1"/>
          </p:cNvPicPr>
          <p:nvPr/>
        </p:nvPicPr>
        <p:blipFill>
          <a:blip r:embed="rId2"/>
          <a:stretch>
            <a:fillRect/>
          </a:stretch>
        </p:blipFill>
        <p:spPr>
          <a:xfrm>
            <a:off x="4987672" y="1405037"/>
            <a:ext cx="6389346" cy="405723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33</a:t>
            </a:fld>
            <a:endParaRPr lang="en-US" sz="1200">
              <a:solidFill>
                <a:schemeClr val="tx1">
                  <a:lumMod val="50000"/>
                  <a:lumOff val="50000"/>
                </a:schemeClr>
              </a:solidFill>
              <a:latin typeface="+mn-lt"/>
            </a:endParaRPr>
          </a:p>
        </p:txBody>
      </p:sp>
      <p:grpSp>
        <p:nvGrpSpPr>
          <p:cNvPr id="10" name="Group 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06594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838201" y="643467"/>
            <a:ext cx="3888526"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2623381"/>
            <a:ext cx="3888528" cy="3553581"/>
          </a:xfrm>
          <a:prstGeom prst="rect">
            <a:avLst/>
          </a:prstGeom>
        </p:spPr>
        <p:txBody>
          <a:bodyPr vert="horz" lIns="91440" tIns="45720" rIns="91440" bIns="45720" rtlCol="0">
            <a:normAutofit/>
          </a:bodyPr>
          <a:lstStyle/>
          <a:p>
            <a:pPr>
              <a:spcBef>
                <a:spcPts val="1400"/>
              </a:spcBef>
            </a:pPr>
            <a:r>
              <a:rPr lang="en-US" sz="1400"/>
              <a:t>Task: Find the names of the unique launch sites in the space mission dataset.</a:t>
            </a:r>
          </a:p>
          <a:p>
            <a:pPr>
              <a:spcBef>
                <a:spcPts val="1400"/>
              </a:spcBef>
            </a:pPr>
            <a:r>
              <a:rPr lang="en-US" sz="1400"/>
              <a:t>Query Result (Unique Launch Sites):</a:t>
            </a:r>
          </a:p>
          <a:p>
            <a:pPr>
              <a:spcBef>
                <a:spcPts val="1400"/>
              </a:spcBef>
            </a:pPr>
            <a:r>
              <a:rPr lang="en-US" sz="1400"/>
              <a:t>CCAFS LC-40</a:t>
            </a:r>
          </a:p>
          <a:p>
            <a:pPr>
              <a:spcBef>
                <a:spcPts val="1400"/>
              </a:spcBef>
            </a:pPr>
            <a:r>
              <a:rPr lang="en-US" sz="1400"/>
              <a:t>VAFB SLC-4E</a:t>
            </a:r>
          </a:p>
          <a:p>
            <a:pPr>
              <a:spcBef>
                <a:spcPts val="1400"/>
              </a:spcBef>
            </a:pPr>
            <a:r>
              <a:rPr lang="en-US" sz="1400"/>
              <a:t>KSC LC-39A</a:t>
            </a:r>
          </a:p>
          <a:p>
            <a:pPr>
              <a:spcBef>
                <a:spcPts val="1400"/>
              </a:spcBef>
            </a:pPr>
            <a:r>
              <a:rPr lang="en-US" sz="1400"/>
              <a:t>CCAFS SLC-40</a:t>
            </a:r>
          </a:p>
          <a:p>
            <a:pPr>
              <a:spcBef>
                <a:spcPts val="1400"/>
              </a:spcBef>
            </a:pPr>
            <a:r>
              <a:rPr lang="en-US" sz="1400"/>
              <a:t>Explanation: This query identifies all the distinct locations from which the SpaceX missions in this dataset were launched. The result shows the specific launch pads used.</a:t>
            </a:r>
          </a:p>
          <a:p>
            <a:pPr>
              <a:spcBef>
                <a:spcPts val="1400"/>
              </a:spcBef>
            </a:pPr>
            <a:endParaRPr lang="en-US" sz="1400"/>
          </a:p>
        </p:txBody>
      </p:sp>
      <p:pic>
        <p:nvPicPr>
          <p:cNvPr id="2" name="Picture 1" descr="A screenshot of a computer&#10;&#10;AI-generated content may be incorrect.">
            <a:extLst>
              <a:ext uri="{FF2B5EF4-FFF2-40B4-BE49-F238E27FC236}">
                <a16:creationId xmlns:a16="http://schemas.microsoft.com/office/drawing/2014/main" id="{7D95863D-6508-D4D8-DB6D-F3ECD71ADF4E}"/>
              </a:ext>
            </a:extLst>
          </p:cNvPr>
          <p:cNvPicPr>
            <a:picLocks noChangeAspect="1"/>
          </p:cNvPicPr>
          <p:nvPr/>
        </p:nvPicPr>
        <p:blipFill>
          <a:blip r:embed="rId2"/>
          <a:stretch>
            <a:fillRect/>
          </a:stretch>
        </p:blipFill>
        <p:spPr>
          <a:xfrm>
            <a:off x="6800986" y="1767256"/>
            <a:ext cx="4747547" cy="335183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Launch Site Names Begin with 'CCA'</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1200"/>
              <a:t>Task: Find 5 records where the launch site begins with the string 'CCA'.</a:t>
            </a:r>
          </a:p>
          <a:p>
            <a:r>
              <a:rPr lang="en-US" sz="1200" b="1"/>
              <a:t>Query Result:</a:t>
            </a:r>
            <a:r>
              <a:rPr lang="en-US" sz="1200"/>
              <a:t> This query returns the first 5 rows from the dataset where the Launch_Site column starts with "CCA". The output is a table showing all columns (Date, Time, Booster_Version, Launch_Site, etc.) for these initial launches from the CCA sites.</a:t>
            </a:r>
          </a:p>
          <a:p>
            <a:r>
              <a:rPr lang="en-US" sz="1200" b="1"/>
              <a:t>Explanation:</a:t>
            </a:r>
            <a:r>
              <a:rPr lang="en-US" sz="1200"/>
              <a:t> This result provides sample records for launches specifically from the Cape Canaveral (CCA) launch complexes, giving a glimpse into early missions from these sites.</a:t>
            </a:r>
          </a:p>
          <a:p>
            <a:pPr>
              <a:spcBef>
                <a:spcPts val="1400"/>
              </a:spcBef>
            </a:pPr>
            <a:endParaRPr lang="en-US" sz="1200"/>
          </a:p>
        </p:txBody>
      </p:sp>
      <p:pic>
        <p:nvPicPr>
          <p:cNvPr id="2" name="Picture 1" descr="A screenshot of a computer&#10;&#10;AI-generated content may be incorrect.">
            <a:extLst>
              <a:ext uri="{FF2B5EF4-FFF2-40B4-BE49-F238E27FC236}">
                <a16:creationId xmlns:a16="http://schemas.microsoft.com/office/drawing/2014/main" id="{C1B573C3-D11D-5F3E-40DB-A23AF91935AE}"/>
              </a:ext>
            </a:extLst>
          </p:cNvPr>
          <p:cNvPicPr>
            <a:picLocks noChangeAspect="1"/>
          </p:cNvPicPr>
          <p:nvPr/>
        </p:nvPicPr>
        <p:blipFill>
          <a:blip r:embed="rId2"/>
          <a:stretch>
            <a:fillRect/>
          </a:stretch>
        </p:blipFill>
        <p:spPr>
          <a:xfrm>
            <a:off x="630936" y="3110581"/>
            <a:ext cx="10917936" cy="232006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Total Payload Mass</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1000"/>
              <a:t>Task: Calculate the total payload mass carried by boosters launched for the customer 'NASA (CRS)'.</a:t>
            </a:r>
          </a:p>
          <a:p>
            <a:pPr>
              <a:spcBef>
                <a:spcPts val="1400"/>
              </a:spcBef>
            </a:pPr>
            <a:r>
              <a:rPr lang="en-US" sz="1000"/>
              <a:t>Query Result (Total Payload Mass):</a:t>
            </a:r>
          </a:p>
          <a:p>
            <a:pPr>
              <a:spcBef>
                <a:spcPts val="1400"/>
              </a:spcBef>
            </a:pPr>
            <a:r>
              <a:rPr lang="en-US" sz="1000"/>
              <a:t>45596</a:t>
            </a:r>
          </a:p>
          <a:p>
            <a:pPr>
              <a:spcBef>
                <a:spcPts val="1400"/>
              </a:spcBef>
            </a:pPr>
            <a:r>
              <a:rPr lang="en-US" sz="1000"/>
              <a:t>Explanation: This query sums the PAYLOAD_MASS__KG_ for all rows where the CUSTOMER is 'NASA (CRS)'. The result shows the cumulative payload mass transported by SpaceX for NASA's Commercial Resupply Services missions in this dataset.</a:t>
            </a:r>
          </a:p>
          <a:p>
            <a:pPr>
              <a:spcBef>
                <a:spcPts val="1400"/>
              </a:spcBef>
            </a:pPr>
            <a:endParaRPr lang="en-US" sz="1000"/>
          </a:p>
        </p:txBody>
      </p:sp>
      <p:pic>
        <p:nvPicPr>
          <p:cNvPr id="2" name="Picture 1" descr="A white box with black text&#10;&#10;AI-generated content may be incorrect.">
            <a:extLst>
              <a:ext uri="{FF2B5EF4-FFF2-40B4-BE49-F238E27FC236}">
                <a16:creationId xmlns:a16="http://schemas.microsoft.com/office/drawing/2014/main" id="{99BB47C0-CDFE-A656-A129-3645044EF39C}"/>
              </a:ext>
            </a:extLst>
          </p:cNvPr>
          <p:cNvPicPr>
            <a:picLocks noChangeAspect="1"/>
          </p:cNvPicPr>
          <p:nvPr/>
        </p:nvPicPr>
        <p:blipFill>
          <a:blip r:embed="rId2"/>
          <a:stretch>
            <a:fillRect/>
          </a:stretch>
        </p:blipFill>
        <p:spPr>
          <a:xfrm>
            <a:off x="630936" y="2763075"/>
            <a:ext cx="10917936" cy="301507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Average Payload Mass by F9 v1.1</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1000"/>
              <a:t>Task: Calculate the average payload mass carried by boosters of version F9 v1.1.</a:t>
            </a:r>
          </a:p>
          <a:p>
            <a:pPr>
              <a:spcBef>
                <a:spcPts val="1400"/>
              </a:spcBef>
            </a:pPr>
            <a:r>
              <a:rPr lang="en-US" sz="1000" dirty="0"/>
              <a:t>Query Result (Average Payload Mass):</a:t>
            </a:r>
          </a:p>
          <a:p>
            <a:pPr>
              <a:spcBef>
                <a:spcPts val="1400"/>
              </a:spcBef>
            </a:pPr>
            <a:r>
              <a:rPr lang="en-US" sz="1000"/>
              <a:t>2534.6666666666665</a:t>
            </a:r>
          </a:p>
          <a:p>
            <a:pPr>
              <a:spcBef>
                <a:spcPts val="1400"/>
              </a:spcBef>
            </a:pPr>
            <a:r>
              <a:rPr lang="en-US" sz="1000" dirty="0"/>
              <a:t>Explanation: This query calculates the average payload mass for all launches using a booster version starting with 'F9 v1.1'. The result indicates the typical payload capacity for this specific version of the Falcon 9 booster.</a:t>
            </a:r>
          </a:p>
          <a:p>
            <a:pPr>
              <a:spcBef>
                <a:spcPts val="1400"/>
              </a:spcBef>
            </a:pPr>
            <a:endParaRPr lang="en-US" sz="1000"/>
          </a:p>
        </p:txBody>
      </p:sp>
      <p:pic>
        <p:nvPicPr>
          <p:cNvPr id="2" name="Picture 1" descr="A screenshot of a computer&#10;&#10;AI-generated content may be incorrect.">
            <a:extLst>
              <a:ext uri="{FF2B5EF4-FFF2-40B4-BE49-F238E27FC236}">
                <a16:creationId xmlns:a16="http://schemas.microsoft.com/office/drawing/2014/main" id="{91858D52-E7F6-F771-2B51-97F1B4572C2F}"/>
              </a:ext>
            </a:extLst>
          </p:cNvPr>
          <p:cNvPicPr>
            <a:picLocks noChangeAspect="1"/>
          </p:cNvPicPr>
          <p:nvPr/>
        </p:nvPicPr>
        <p:blipFill>
          <a:blip r:embed="rId2"/>
          <a:stretch>
            <a:fillRect/>
          </a:stretch>
        </p:blipFill>
        <p:spPr>
          <a:xfrm>
            <a:off x="630936" y="3116478"/>
            <a:ext cx="10917936" cy="230826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First Successful Ground Landing Date</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900"/>
              <a:t>Task (as titled in notebook): List the date when the first successful landing outcome in ground pad was achieved.</a:t>
            </a:r>
          </a:p>
          <a:p>
            <a:pPr>
              <a:spcBef>
                <a:spcPts val="1400"/>
              </a:spcBef>
            </a:pPr>
            <a:r>
              <a:rPr lang="en-US" sz="900"/>
              <a:t>Query Result (from notebook):</a:t>
            </a:r>
          </a:p>
          <a:p>
            <a:pPr>
              <a:spcBef>
                <a:spcPts val="1400"/>
              </a:spcBef>
            </a:pPr>
            <a:r>
              <a:rPr lang="en-US" sz="900"/>
              <a:t>2010-06-04</a:t>
            </a:r>
          </a:p>
          <a:p>
            <a:pPr>
              <a:spcBef>
                <a:spcPts val="1400"/>
              </a:spcBef>
            </a:pPr>
            <a:r>
              <a:rPr lang="en-US" sz="900"/>
              <a:t>Explanation: The query provided for this task in the notebook finds the earliest date among missions with a 'Success' outcome. The result shows the date of the first overall successful mission recorded in the dataset. (Note: The query shown specifically filters on Mission_outcome being 'Success', not the Landing_Outcome on a 'ground pad' as stated in the task title).</a:t>
            </a:r>
          </a:p>
          <a:p>
            <a:pPr>
              <a:spcBef>
                <a:spcPts val="1400"/>
              </a:spcBef>
            </a:pPr>
            <a:endParaRPr lang="en-US" sz="900"/>
          </a:p>
        </p:txBody>
      </p:sp>
      <p:pic>
        <p:nvPicPr>
          <p:cNvPr id="2" name="Picture 1" descr="A screen shot of a computer&#10;&#10;AI-generated content may be incorrect.">
            <a:extLst>
              <a:ext uri="{FF2B5EF4-FFF2-40B4-BE49-F238E27FC236}">
                <a16:creationId xmlns:a16="http://schemas.microsoft.com/office/drawing/2014/main" id="{3F4A1009-5FDB-083A-6F3A-A3F525E9BDCE}"/>
              </a:ext>
            </a:extLst>
          </p:cNvPr>
          <p:cNvPicPr>
            <a:picLocks noChangeAspect="1"/>
          </p:cNvPicPr>
          <p:nvPr/>
        </p:nvPicPr>
        <p:blipFill>
          <a:blip r:embed="rId2"/>
          <a:stretch>
            <a:fillRect/>
          </a:stretch>
        </p:blipFill>
        <p:spPr>
          <a:xfrm>
            <a:off x="630936" y="2759204"/>
            <a:ext cx="10917936" cy="302281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chemeClr val="tx1"/>
                </a:solidFill>
                <a:latin typeface="+mj-lt"/>
                <a:ea typeface="+mj-ea"/>
                <a:cs typeface="+mj-cs"/>
              </a:rPr>
              <a:t>Successful Drone Ship Landing with Payload between 4000 and 6000</a:t>
            </a:r>
          </a:p>
        </p:txBody>
      </p:sp>
      <p:sp>
        <p:nvSpPr>
          <p:cNvPr id="1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600"/>
              <a:t>Task: List the names of the boosters which have successfully landed on a drone ship and had a payload mass greater than 4000 kg but less than 6000 kg.</a:t>
            </a:r>
          </a:p>
          <a:p>
            <a:pPr>
              <a:spcBef>
                <a:spcPts val="1400"/>
              </a:spcBef>
            </a:pPr>
            <a:r>
              <a:rPr lang="en-US" sz="600"/>
              <a:t>Query Result (Booster Versions):</a:t>
            </a:r>
          </a:p>
          <a:p>
            <a:pPr>
              <a:spcBef>
                <a:spcPts val="1400"/>
              </a:spcBef>
            </a:pPr>
            <a:r>
              <a:rPr lang="en-US" sz="600"/>
              <a:t>F9 FT B1022</a:t>
            </a:r>
          </a:p>
          <a:p>
            <a:pPr>
              <a:spcBef>
                <a:spcPts val="1400"/>
              </a:spcBef>
            </a:pPr>
            <a:r>
              <a:rPr lang="en-US" sz="600"/>
              <a:t>F9 FT B1026</a:t>
            </a:r>
          </a:p>
          <a:p>
            <a:pPr>
              <a:spcBef>
                <a:spcPts val="1400"/>
              </a:spcBef>
            </a:pPr>
            <a:r>
              <a:rPr lang="en-US" sz="600"/>
              <a:t>F9 FT B1021.2</a:t>
            </a:r>
          </a:p>
          <a:p>
            <a:pPr>
              <a:spcBef>
                <a:spcPts val="1400"/>
              </a:spcBef>
            </a:pPr>
            <a:r>
              <a:rPr lang="en-US" sz="600"/>
              <a:t>F9 FT B1031.2</a:t>
            </a:r>
          </a:p>
          <a:p>
            <a:pPr>
              <a:spcBef>
                <a:spcPts val="1400"/>
              </a:spcBef>
            </a:pPr>
            <a:r>
              <a:rPr lang="en-US" sz="600"/>
              <a:t>Explanation: This query filters the data to find specific booster versions that achieved a successful landing on a drone ship while carrying a payload mass between 4000 kg and 6000 kg. The result lists the boosters capable of this specific type of successful recovery under these conditions.</a:t>
            </a:r>
          </a:p>
          <a:p>
            <a:pPr>
              <a:spcBef>
                <a:spcPts val="1400"/>
              </a:spcBef>
            </a:pPr>
            <a:endParaRPr lang="en-US" sz="600"/>
          </a:p>
        </p:txBody>
      </p:sp>
      <p:pic>
        <p:nvPicPr>
          <p:cNvPr id="2" name="Picture 1" descr="A screen shot of a computer&#10;&#10;AI-generated content may be incorrect.">
            <a:extLst>
              <a:ext uri="{FF2B5EF4-FFF2-40B4-BE49-F238E27FC236}">
                <a16:creationId xmlns:a16="http://schemas.microsoft.com/office/drawing/2014/main" id="{C36518A2-985F-00FD-66B8-56A119EAEB36}"/>
              </a:ext>
            </a:extLst>
          </p:cNvPr>
          <p:cNvPicPr>
            <a:picLocks noChangeAspect="1"/>
          </p:cNvPicPr>
          <p:nvPr/>
        </p:nvPicPr>
        <p:blipFill>
          <a:blip r:embed="rId2"/>
          <a:stretch>
            <a:fillRect/>
          </a:stretch>
        </p:blipFill>
        <p:spPr>
          <a:xfrm>
            <a:off x="630936" y="2960459"/>
            <a:ext cx="10917936" cy="262030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27">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Executive Summary/Introduction cont'd</a:t>
            </a:r>
          </a:p>
        </p:txBody>
      </p:sp>
      <p:sp>
        <p:nvSpPr>
          <p:cNvPr id="30" name="Rectangle 29">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15568" y="2481943"/>
            <a:ext cx="10168128" cy="3695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US" sz="1700">
                <a:solidFill>
                  <a:schemeClr val="tx1"/>
                </a:solidFill>
                <a:latin typeface="+mn-lt"/>
              </a:rPr>
              <a:t>Exploratory Data Analysis (EDA) using Visualization &amp; SQL: </a:t>
            </a:r>
          </a:p>
          <a:p>
            <a:pPr marL="0">
              <a:spcBef>
                <a:spcPts val="1400"/>
              </a:spcBef>
              <a:buFont typeface="Arial" panose="020B0604020202020204" pitchFamily="34" charset="0"/>
              <a:buChar char="•"/>
            </a:pPr>
            <a:r>
              <a:rPr lang="en-US" sz="1700">
                <a:solidFill>
                  <a:schemeClr val="tx1"/>
                </a:solidFill>
                <a:latin typeface="+mn-lt"/>
              </a:rPr>
              <a:t> - Based on EDA with Visualization_Exploring and Preparing Data.ipynb, EDA was performed using visualizations to identify patterns and relationships in the data.</a:t>
            </a:r>
          </a:p>
          <a:p>
            <a:pPr marL="0">
              <a:spcBef>
                <a:spcPts val="1400"/>
              </a:spcBef>
              <a:buFont typeface="Arial" panose="020B0604020202020204" pitchFamily="34" charset="0"/>
              <a:buChar char="•"/>
            </a:pPr>
            <a:r>
              <a:rPr lang="en-US" sz="1700">
                <a:solidFill>
                  <a:schemeClr val="tx1"/>
                </a:solidFill>
                <a:latin typeface="+mn-lt"/>
              </a:rPr>
              <a:t> - Based on EDA with SQL_SQL Notebook for Peer Assignment.ipynb, EDA was also conducted using SQL queries on the dataset loaded into a database to extract insights and answer specific questions.</a:t>
            </a:r>
          </a:p>
          <a:p>
            <a:pPr>
              <a:spcBef>
                <a:spcPts val="1400"/>
              </a:spcBef>
              <a:buFont typeface="Arial" panose="020B0604020202020204" pitchFamily="34" charset="0"/>
              <a:buChar char="•"/>
            </a:pPr>
            <a:r>
              <a:rPr lang="en-US" sz="1700">
                <a:solidFill>
                  <a:schemeClr val="tx1"/>
                </a:solidFill>
                <a:latin typeface="+mn-lt"/>
              </a:rPr>
              <a:t>Interactive Visual Analytics using Folium and Plotly Dash: </a:t>
            </a:r>
          </a:p>
          <a:p>
            <a:pPr marL="0">
              <a:spcBef>
                <a:spcPts val="1400"/>
              </a:spcBef>
              <a:buFont typeface="Arial" panose="020B0604020202020204" pitchFamily="34" charset="0"/>
              <a:buChar char="•"/>
            </a:pPr>
            <a:r>
              <a:rPr lang="en-US" sz="1700">
                <a:solidFill>
                  <a:schemeClr val="tx1"/>
                </a:solidFill>
                <a:latin typeface="+mn-lt"/>
              </a:rPr>
              <a:t> - Based on Interactive Visual Analytics with Folium.ipynb, interactive maps were created using Folium to visualize launch sites and their proximity to geographical features.</a:t>
            </a:r>
          </a:p>
          <a:p>
            <a:pPr marL="0">
              <a:spcBef>
                <a:spcPts val="1400"/>
              </a:spcBef>
              <a:buFont typeface="Arial" panose="020B0604020202020204" pitchFamily="34" charset="0"/>
              <a:buChar char="•"/>
            </a:pPr>
            <a:r>
              <a:rPr lang="en-US" sz="1700">
                <a:solidFill>
                  <a:schemeClr val="tx1"/>
                </a:solidFill>
                <a:latin typeface="+mn-lt"/>
              </a:rPr>
              <a:t> - Based on spacex_dash_app.py and the provided screenshot, a dashboard was built using Plotly Dash to allow interactive exploration of launch data, likely focusing on launch success based on site and payload mass.</a:t>
            </a:r>
          </a:p>
          <a:p>
            <a:pPr>
              <a:spcBef>
                <a:spcPts val="1400"/>
              </a:spcBef>
              <a:buFont typeface="Arial" panose="020B0604020202020204" pitchFamily="34" charset="0"/>
              <a:buChar char="•"/>
            </a:pPr>
            <a:endParaRPr lang="en-US" sz="1700">
              <a:solidFill>
                <a:schemeClr val="tx1"/>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300" kern="1200">
                <a:solidFill>
                  <a:schemeClr val="tx1"/>
                </a:solidFill>
                <a:latin typeface="+mj-lt"/>
                <a:ea typeface="+mj-ea"/>
                <a:cs typeface="+mj-cs"/>
              </a:rPr>
              <a:t>Total Number of Successful and Failure Mission Outcomes</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600"/>
              <a:t>Task: Calculate the total number of successful and failure mission outcomes.</a:t>
            </a:r>
          </a:p>
          <a:p>
            <a:pPr>
              <a:spcBef>
                <a:spcPts val="1400"/>
              </a:spcBef>
            </a:pPr>
            <a:endParaRPr lang="en-US" sz="600"/>
          </a:p>
          <a:p>
            <a:pPr>
              <a:spcBef>
                <a:spcPts val="1400"/>
              </a:spcBef>
            </a:pPr>
            <a:r>
              <a:rPr lang="en-US" sz="600"/>
              <a:t>Query Results:</a:t>
            </a:r>
          </a:p>
          <a:p>
            <a:pPr>
              <a:spcBef>
                <a:spcPts val="1400"/>
              </a:spcBef>
            </a:pPr>
            <a:r>
              <a:rPr lang="en-US" sz="600"/>
              <a:t>Successful Missions Count: 100</a:t>
            </a:r>
          </a:p>
          <a:p>
            <a:pPr>
              <a:spcBef>
                <a:spcPts val="1400"/>
              </a:spcBef>
            </a:pPr>
            <a:r>
              <a:rPr lang="en-US" sz="600"/>
              <a:t>Failure Missions Count: 1</a:t>
            </a:r>
          </a:p>
          <a:p>
            <a:pPr>
              <a:spcBef>
                <a:spcPts val="1400"/>
              </a:spcBef>
            </a:pPr>
            <a:r>
              <a:rPr lang="en-US" sz="600"/>
              <a:t>Explanation: These queries count missions based on their overall outcome status. The results show the total number of missions recorded in the dataset that were classified as 'Success' and 'Failure (in flight)'.</a:t>
            </a:r>
          </a:p>
          <a:p>
            <a:pPr>
              <a:spcBef>
                <a:spcPts val="1400"/>
              </a:spcBef>
            </a:pPr>
            <a:endParaRPr lang="en-US" sz="600"/>
          </a:p>
        </p:txBody>
      </p:sp>
      <p:pic>
        <p:nvPicPr>
          <p:cNvPr id="2" name="Picture 1" descr="A screenshot of a computer&#10;&#10;AI-generated content may be incorrect.">
            <a:extLst>
              <a:ext uri="{FF2B5EF4-FFF2-40B4-BE49-F238E27FC236}">
                <a16:creationId xmlns:a16="http://schemas.microsoft.com/office/drawing/2014/main" id="{56132E74-BC9F-B38C-4770-DD2F70820F6D}"/>
              </a:ext>
            </a:extLst>
          </p:cNvPr>
          <p:cNvPicPr>
            <a:picLocks noChangeAspect="1"/>
          </p:cNvPicPr>
          <p:nvPr/>
        </p:nvPicPr>
        <p:blipFill>
          <a:blip r:embed="rId2"/>
          <a:stretch>
            <a:fillRect/>
          </a:stretch>
        </p:blipFill>
        <p:spPr>
          <a:xfrm>
            <a:off x="630936" y="2319031"/>
            <a:ext cx="10917936" cy="390316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1137033" y="670559"/>
            <a:ext cx="4683321" cy="214884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Boosters Carried Maximum Payload</a:t>
            </a:r>
          </a:p>
        </p:txBody>
      </p:sp>
      <p:pic>
        <p:nvPicPr>
          <p:cNvPr id="2" name="Picture 1" descr="A screenshot of a computer&#10;&#10;AI-generated content may be incorrect.">
            <a:extLst>
              <a:ext uri="{FF2B5EF4-FFF2-40B4-BE49-F238E27FC236}">
                <a16:creationId xmlns:a16="http://schemas.microsoft.com/office/drawing/2014/main" id="{F621EA61-B9DD-3489-4D99-4B84EBEF0CDB}"/>
              </a:ext>
            </a:extLst>
          </p:cNvPr>
          <p:cNvPicPr>
            <a:picLocks noChangeAspect="1"/>
          </p:cNvPicPr>
          <p:nvPr/>
        </p:nvPicPr>
        <p:blipFill>
          <a:blip r:embed="rId2"/>
          <a:srcRect r="5064" b="-1"/>
          <a:stretch>
            <a:fillRect/>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97004" y="670559"/>
            <a:ext cx="4555782" cy="5445076"/>
          </a:xfrm>
          <a:prstGeom prst="rect">
            <a:avLst/>
          </a:prstGeom>
        </p:spPr>
        <p:txBody>
          <a:bodyPr vert="horz" lIns="91440" tIns="45720" rIns="91440" bIns="45720" rtlCol="0" anchor="t">
            <a:normAutofit/>
          </a:bodyPr>
          <a:lstStyle/>
          <a:p>
            <a:pPr>
              <a:spcBef>
                <a:spcPts val="1400"/>
              </a:spcBef>
            </a:pPr>
            <a:r>
              <a:rPr lang="en-US" sz="1300"/>
              <a:t>Task: List the names of the booster versions that have carried the maximum payload mass.</a:t>
            </a:r>
          </a:p>
          <a:p>
            <a:r>
              <a:rPr lang="en-US" sz="1300" b="1"/>
              <a:t>Query Result (Booster Versions):</a:t>
            </a:r>
            <a:endParaRPr lang="en-US" sz="1300"/>
          </a:p>
          <a:p>
            <a:r>
              <a:rPr lang="en-US" sz="1300"/>
              <a:t>F9 B5 B1048.4</a:t>
            </a:r>
          </a:p>
          <a:p>
            <a:r>
              <a:rPr lang="en-US" sz="1300"/>
              <a:t>F9 B5 B1049.4</a:t>
            </a:r>
          </a:p>
          <a:p>
            <a:r>
              <a:rPr lang="en-US" sz="1300"/>
              <a:t>F9 B5 B1051.3</a:t>
            </a:r>
          </a:p>
          <a:p>
            <a:r>
              <a:rPr lang="en-US" sz="1300"/>
              <a:t>F9 B5 B1056.4</a:t>
            </a:r>
          </a:p>
          <a:p>
            <a:r>
              <a:rPr lang="en-US" sz="1300"/>
              <a:t>F9 B5 B1048.5</a:t>
            </a:r>
          </a:p>
          <a:p>
            <a:r>
              <a:rPr lang="en-US" sz="1300"/>
              <a:t>F9 B5 B1051.4</a:t>
            </a:r>
          </a:p>
          <a:p>
            <a:r>
              <a:rPr lang="en-US" sz="1300"/>
              <a:t>F9 B5 B1049.5</a:t>
            </a:r>
          </a:p>
          <a:p>
            <a:r>
              <a:rPr lang="en-US" sz="1300"/>
              <a:t>F9 B5 B1060.2</a:t>
            </a:r>
          </a:p>
          <a:p>
            <a:r>
              <a:rPr lang="en-US" sz="1300"/>
              <a:t>F9 B5 B1058.3</a:t>
            </a:r>
          </a:p>
          <a:p>
            <a:r>
              <a:rPr lang="en-US" sz="1300"/>
              <a:t>F9 B5 B1051.6</a:t>
            </a:r>
          </a:p>
          <a:p>
            <a:r>
              <a:rPr lang="en-US" sz="1300"/>
              <a:t>F9 B5 B1060.3</a:t>
            </a:r>
          </a:p>
          <a:p>
            <a:r>
              <a:rPr lang="en-US" sz="1300"/>
              <a:t>F9 B5 B1049.7</a:t>
            </a:r>
          </a:p>
          <a:p>
            <a:r>
              <a:rPr lang="en-US" sz="1300" b="1"/>
              <a:t>Explanation:</a:t>
            </a:r>
            <a:r>
              <a:rPr lang="en-US" sz="1300"/>
              <a:t> This query identifies the specific booster versions that have successfully carried the heaviest payloads recorded in the dataset. The result lists the versions capable of handling the maximum payload mass.</a:t>
            </a:r>
          </a:p>
          <a:p>
            <a:pPr>
              <a:spcBef>
                <a:spcPts val="1400"/>
              </a:spcBef>
            </a:pPr>
            <a:endParaRPr lang="en-US" sz="130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000">
                <a:solidFill>
                  <a:prstClr val="black">
                    <a:tint val="75000"/>
                  </a:prstClr>
                </a:solidFill>
                <a:latin typeface="Calibri" panose="020F0502020204030204"/>
              </a:rPr>
              <a:pPr>
                <a:spcAft>
                  <a:spcPts val="600"/>
                </a:spcAft>
                <a:defRPr/>
              </a:pPr>
              <a:t>41</a:t>
            </a:fld>
            <a:endParaRPr lang="en-US" sz="1000">
              <a:solidFill>
                <a:prstClr val="black">
                  <a:tint val="75000"/>
                </a:prstClr>
              </a:solidFill>
              <a:latin typeface="Calibri" panose="020F0502020204030204"/>
            </a:endParaRPr>
          </a:p>
        </p:txBody>
      </p:sp>
    </p:spTree>
    <p:extLst>
      <p:ext uri="{BB962C8B-B14F-4D97-AF65-F5344CB8AC3E}">
        <p14:creationId xmlns:p14="http://schemas.microsoft.com/office/powerpoint/2010/main" val="3566646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1137034" y="609597"/>
            <a:ext cx="9392421" cy="13308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7034" y="2198362"/>
            <a:ext cx="4958966" cy="3917773"/>
          </a:xfrm>
          <a:prstGeom prst="rect">
            <a:avLst/>
          </a:prstGeom>
        </p:spPr>
        <p:txBody>
          <a:bodyPr vert="horz" lIns="91440" tIns="45720" rIns="91440" bIns="45720" rtlCol="0">
            <a:normAutofit/>
          </a:bodyPr>
          <a:lstStyle/>
          <a:p>
            <a:pPr>
              <a:spcBef>
                <a:spcPts val="1400"/>
              </a:spcBef>
            </a:pPr>
            <a:r>
              <a:rPr lang="en-US" sz="1600"/>
              <a:t>Task: List the records displaying the month names, failure landing outcomes in drone ship, booster versions, and launch site for the months in year 2015.</a:t>
            </a:r>
          </a:p>
          <a:p>
            <a:pPr>
              <a:spcBef>
                <a:spcPts val="1400"/>
              </a:spcBef>
            </a:pPr>
            <a:r>
              <a:rPr lang="en-US" sz="1600"/>
              <a:t>Query Result (from notebook):</a:t>
            </a:r>
          </a:p>
          <a:p>
            <a:pPr>
              <a:spcBef>
                <a:spcPts val="1400"/>
              </a:spcBef>
            </a:pPr>
            <a:r>
              <a:rPr lang="en-US" sz="1600"/>
              <a:t>F9 v1.1 B1012 (CCAFS LC-40)</a:t>
            </a:r>
          </a:p>
          <a:p>
            <a:pPr>
              <a:spcBef>
                <a:spcPts val="1400"/>
              </a:spcBef>
            </a:pPr>
            <a:r>
              <a:rPr lang="en-US" sz="1600"/>
              <a:t>F9 v1.1 B1015 (CCAFS LC-40)</a:t>
            </a:r>
          </a:p>
          <a:p>
            <a:pPr>
              <a:spcBef>
                <a:spcPts val="1400"/>
              </a:spcBef>
            </a:pPr>
            <a:r>
              <a:rPr lang="en-US" sz="1600"/>
              <a:t>Explanation: This query filters the data for launches in the year 2015 that had a 'Failure (drone ship)' as the Landing_Outcome. The result lists the specific booster versions and the launch sites involved in these failed drone ship landing attempts during 2015. (Note: The query shown in the notebook does not select the month names, although the task title mentions them).</a:t>
            </a:r>
          </a:p>
          <a:p>
            <a:pPr>
              <a:spcBef>
                <a:spcPts val="1400"/>
              </a:spcBef>
            </a:pPr>
            <a:endParaRPr lang="en-US" sz="1600"/>
          </a:p>
        </p:txBody>
      </p:sp>
      <p:pic>
        <p:nvPicPr>
          <p:cNvPr id="2" name="Picture 1" descr="A screenshot of a computer program&#10;&#10;AI-generated content may be incorrect.">
            <a:extLst>
              <a:ext uri="{FF2B5EF4-FFF2-40B4-BE49-F238E27FC236}">
                <a16:creationId xmlns:a16="http://schemas.microsoft.com/office/drawing/2014/main" id="{0D999348-AED4-3B41-FDC6-0E96922BBFF9}"/>
              </a:ext>
            </a:extLst>
          </p:cNvPr>
          <p:cNvPicPr>
            <a:picLocks noChangeAspect="1"/>
          </p:cNvPicPr>
          <p:nvPr/>
        </p:nvPicPr>
        <p:blipFill>
          <a:blip r:embed="rId2"/>
          <a:stretch>
            <a:fillRect/>
          </a:stretch>
        </p:blipFill>
        <p:spPr>
          <a:xfrm>
            <a:off x="6719367" y="3230797"/>
            <a:ext cx="4788505" cy="1664148"/>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42</a:t>
            </a:fld>
            <a:endParaRPr lang="en-US" sz="10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Rank Landing Outcomes Between 2010-06-04 and 2017-03-20</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1000"/>
              <a:t>Task: Rank the count of landing outcomes (such as Failure (drone ship) or Success (ground pad)) between the date 2010-06-04 and 2017-03-20, in descending order.</a:t>
            </a:r>
          </a:p>
          <a:p>
            <a:r>
              <a:rPr lang="en-US" sz="1000" b="1"/>
              <a:t>Query Result (Ranked Counts):</a:t>
            </a:r>
            <a:endParaRPr lang="en-US" sz="1000"/>
          </a:p>
          <a:p>
            <a:r>
              <a:rPr lang="en-US" sz="1000"/>
              <a:t>No attempt: 10</a:t>
            </a:r>
          </a:p>
          <a:p>
            <a:r>
              <a:rPr lang="en-US" sz="1000"/>
              <a:t>Success (drone ship): 5</a:t>
            </a:r>
          </a:p>
          <a:p>
            <a:r>
              <a:rPr lang="en-US" sz="1000"/>
              <a:t>Failure (drone ship): 5</a:t>
            </a:r>
          </a:p>
          <a:p>
            <a:r>
              <a:rPr lang="en-US" sz="1000"/>
              <a:t>Success (ground pad): 3</a:t>
            </a:r>
          </a:p>
          <a:p>
            <a:r>
              <a:rPr lang="en-US" sz="1000"/>
              <a:t>Controlled (ocean): 3</a:t>
            </a:r>
          </a:p>
          <a:p>
            <a:r>
              <a:rPr lang="en-US" sz="1000"/>
              <a:t>Uncontrolled (ocean): 2</a:t>
            </a:r>
          </a:p>
          <a:p>
            <a:r>
              <a:rPr lang="en-US" sz="1000"/>
              <a:t>Failure (parachute): 2</a:t>
            </a:r>
          </a:p>
          <a:p>
            <a:r>
              <a:rPr lang="en-US" sz="1000"/>
              <a:t>Precluded (drone ship): 1</a:t>
            </a:r>
          </a:p>
          <a:p>
            <a:r>
              <a:rPr lang="en-US" sz="1000" b="1"/>
              <a:t>Explanation:</a:t>
            </a:r>
            <a:r>
              <a:rPr lang="en-US" sz="1000"/>
              <a:t> This query counts the occurrences of each distinct landing outcome within the specified date range and orders them from most frequent to least frequent. The result shows the ranking of how often different landing scenarios occurred during that period.</a:t>
            </a:r>
          </a:p>
          <a:p>
            <a:pPr>
              <a:spcBef>
                <a:spcPts val="1400"/>
              </a:spcBef>
            </a:pPr>
            <a:endParaRPr lang="en-US" sz="1000"/>
          </a:p>
        </p:txBody>
      </p:sp>
      <p:pic>
        <p:nvPicPr>
          <p:cNvPr id="2" name="Picture 1" descr="A screenshot of a computer program&#10;&#10;AI-generated content may be incorrect.">
            <a:extLst>
              <a:ext uri="{FF2B5EF4-FFF2-40B4-BE49-F238E27FC236}">
                <a16:creationId xmlns:a16="http://schemas.microsoft.com/office/drawing/2014/main" id="{5DE2999C-0DC0-8122-8AAE-7D699D5E54C1}"/>
              </a:ext>
            </a:extLst>
          </p:cNvPr>
          <p:cNvPicPr>
            <a:picLocks noChangeAspect="1"/>
          </p:cNvPicPr>
          <p:nvPr/>
        </p:nvPicPr>
        <p:blipFill>
          <a:blip r:embed="rId2"/>
          <a:stretch>
            <a:fillRect/>
          </a:stretch>
        </p:blipFill>
        <p:spPr>
          <a:xfrm>
            <a:off x="6099048" y="1523259"/>
            <a:ext cx="5458968" cy="381148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40080" y="329184"/>
            <a:ext cx="6894576" cy="1783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Interactive Map with Launch Sites</a:t>
            </a:r>
          </a:p>
        </p:txBody>
      </p:sp>
      <p:sp>
        <p:nvSpPr>
          <p:cNvPr id="2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0080" y="2706624"/>
            <a:ext cx="6894576" cy="3483864"/>
          </a:xfrm>
          <a:prstGeom prst="rect">
            <a:avLst/>
          </a:prstGeom>
        </p:spPr>
        <p:txBody>
          <a:bodyPr vert="horz" lIns="91440" tIns="45720" rIns="91440" bIns="45720" rtlCol="0">
            <a:normAutofit/>
          </a:bodyPr>
          <a:lstStyle/>
          <a:p>
            <a:r>
              <a:rPr lang="en-US" sz="2200"/>
              <a:t>This map shows the global locations of the SpaceX launch sites used in this dataset (Cape Canaveral, Vandenberg, Kennedy Space Center).</a:t>
            </a:r>
          </a:p>
          <a:p>
            <a:pPr>
              <a:spcBef>
                <a:spcPts val="1400"/>
              </a:spcBef>
            </a:pPr>
            <a:r>
              <a:rPr lang="en-US" sz="2200"/>
              <a:t>Markers indicate the precise positions of these sites on the map.</a:t>
            </a:r>
          </a:p>
          <a:p>
            <a:pPr>
              <a:spcBef>
                <a:spcPts val="1400"/>
              </a:spcBef>
            </a:pPr>
            <a:r>
              <a:rPr lang="en-US" sz="2200"/>
              <a:t>Key Finding: This visualization provides a geographical context for the launch locations, showing their distribution along the coasts of the United States.</a:t>
            </a:r>
          </a:p>
          <a:p>
            <a:pPr>
              <a:spcBef>
                <a:spcPts val="1400"/>
              </a:spcBef>
            </a:pPr>
            <a:endParaRPr lang="en-US" sz="2200"/>
          </a:p>
          <a:p>
            <a:endParaRPr lang="en-US" sz="2200"/>
          </a:p>
        </p:txBody>
      </p:sp>
      <p:pic>
        <p:nvPicPr>
          <p:cNvPr id="8" name="Picture 7" descr="A map of a city&#10;&#10;AI-generated content may be incorrect.">
            <a:extLst>
              <a:ext uri="{FF2B5EF4-FFF2-40B4-BE49-F238E27FC236}">
                <a16:creationId xmlns:a16="http://schemas.microsoft.com/office/drawing/2014/main" id="{DD1DFD07-9996-5276-E03D-E1F81E2B1EC4}"/>
              </a:ext>
            </a:extLst>
          </p:cNvPr>
          <p:cNvPicPr>
            <a:picLocks noChangeAspect="1"/>
          </p:cNvPicPr>
          <p:nvPr/>
        </p:nvPicPr>
        <p:blipFill>
          <a:blip r:embed="rId2"/>
          <a:stretch>
            <a:fillRect/>
          </a:stretch>
        </p:blipFill>
        <p:spPr>
          <a:xfrm>
            <a:off x="7863840" y="503712"/>
            <a:ext cx="4014216" cy="3080910"/>
          </a:xfrm>
          <a:prstGeom prst="rect">
            <a:avLst/>
          </a:prstGeom>
        </p:spPr>
      </p:pic>
      <p:pic>
        <p:nvPicPr>
          <p:cNvPr id="7" name="Picture 6" descr="A map of the united states&#10;&#10;AI-generated content may be incorrect.">
            <a:extLst>
              <a:ext uri="{FF2B5EF4-FFF2-40B4-BE49-F238E27FC236}">
                <a16:creationId xmlns:a16="http://schemas.microsoft.com/office/drawing/2014/main" id="{276A0DF6-13D4-E6C6-2B9B-4284D88D5A82}"/>
              </a:ext>
            </a:extLst>
          </p:cNvPr>
          <p:cNvPicPr>
            <a:picLocks noChangeAspect="1"/>
          </p:cNvPicPr>
          <p:nvPr/>
        </p:nvPicPr>
        <p:blipFill>
          <a:blip r:embed="rId3"/>
          <a:stretch>
            <a:fillRect/>
          </a:stretch>
        </p:blipFill>
        <p:spPr>
          <a:xfrm>
            <a:off x="7863840" y="4168347"/>
            <a:ext cx="3995928" cy="199796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40080" y="329184"/>
            <a:ext cx="6894576" cy="1783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Launch Outcomes by Location (Folium Map)</a:t>
            </a:r>
          </a:p>
        </p:txBody>
      </p:sp>
      <p:sp>
        <p:nvSpPr>
          <p:cNvPr id="2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0080" y="2706624"/>
            <a:ext cx="6894576" cy="3483864"/>
          </a:xfrm>
          <a:prstGeom prst="rect">
            <a:avLst/>
          </a:prstGeom>
        </p:spPr>
        <p:txBody>
          <a:bodyPr vert="horz" lIns="91440" tIns="45720" rIns="91440" bIns="45720" rtlCol="0">
            <a:normAutofit/>
          </a:bodyPr>
          <a:lstStyle/>
          <a:p>
            <a:r>
              <a:rPr lang="en-US" sz="2000"/>
              <a:t>This map visualizes the outcome of each individual launch, marked by colored circles or markers placed at the launch site coordinates.</a:t>
            </a:r>
          </a:p>
          <a:p>
            <a:pPr>
              <a:spcBef>
                <a:spcPts val="1400"/>
              </a:spcBef>
            </a:pPr>
            <a:r>
              <a:rPr lang="en-US" sz="2000"/>
              <a:t>Green indicates a successful landing outcome, while Red indicates a failed landing outcome.</a:t>
            </a:r>
          </a:p>
          <a:p>
            <a:pPr>
              <a:spcBef>
                <a:spcPts val="1400"/>
              </a:spcBef>
            </a:pPr>
            <a:r>
              <a:rPr lang="en-US" sz="2000"/>
              <a:t>Key Findings: This visualization allows for a detailed look at the distribution of successes and failures across the different launch sites. You can visually assess if certain sites have a higher concentration of successful or failed landing attempts, and see the mix of outcomes at each location.</a:t>
            </a:r>
          </a:p>
          <a:p>
            <a:pPr>
              <a:spcBef>
                <a:spcPts val="1400"/>
              </a:spcBef>
            </a:pPr>
            <a:endParaRPr lang="en-US" sz="2000"/>
          </a:p>
          <a:p>
            <a:pPr>
              <a:spcBef>
                <a:spcPts val="1400"/>
              </a:spcBef>
            </a:pPr>
            <a:endParaRPr lang="en-US" sz="2000"/>
          </a:p>
        </p:txBody>
      </p:sp>
      <p:pic>
        <p:nvPicPr>
          <p:cNvPr id="2" name="Picture 1" descr="A map of a city&#10;&#10;AI-generated content may be incorrect.">
            <a:extLst>
              <a:ext uri="{FF2B5EF4-FFF2-40B4-BE49-F238E27FC236}">
                <a16:creationId xmlns:a16="http://schemas.microsoft.com/office/drawing/2014/main" id="{05D7F8A6-AA4D-7970-73EE-28CA558A0060}"/>
              </a:ext>
            </a:extLst>
          </p:cNvPr>
          <p:cNvPicPr>
            <a:picLocks noChangeAspect="1"/>
          </p:cNvPicPr>
          <p:nvPr/>
        </p:nvPicPr>
        <p:blipFill>
          <a:blip r:embed="rId2"/>
          <a:stretch>
            <a:fillRect/>
          </a:stretch>
        </p:blipFill>
        <p:spPr>
          <a:xfrm>
            <a:off x="7863840" y="578979"/>
            <a:ext cx="4014216" cy="2930377"/>
          </a:xfrm>
          <a:prstGeom prst="rect">
            <a:avLst/>
          </a:prstGeom>
        </p:spPr>
      </p:pic>
      <p:pic>
        <p:nvPicPr>
          <p:cNvPr id="4" name="Picture 3" descr="A map of the united states&#10;&#10;AI-generated content may be incorrect.">
            <a:extLst>
              <a:ext uri="{FF2B5EF4-FFF2-40B4-BE49-F238E27FC236}">
                <a16:creationId xmlns:a16="http://schemas.microsoft.com/office/drawing/2014/main" id="{8EE56B99-2FA4-15C9-4A2E-347B762F3B5A}"/>
              </a:ext>
            </a:extLst>
          </p:cNvPr>
          <p:cNvPicPr>
            <a:picLocks noChangeAspect="1"/>
          </p:cNvPicPr>
          <p:nvPr/>
        </p:nvPicPr>
        <p:blipFill>
          <a:blip r:embed="rId3"/>
          <a:stretch>
            <a:fillRect/>
          </a:stretch>
        </p:blipFill>
        <p:spPr>
          <a:xfrm>
            <a:off x="7863840" y="4233281"/>
            <a:ext cx="3995928" cy="186809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map of a city with a location marked&#10;&#10;AI-generated content may be incorrect.">
            <a:extLst>
              <a:ext uri="{FF2B5EF4-FFF2-40B4-BE49-F238E27FC236}">
                <a16:creationId xmlns:a16="http://schemas.microsoft.com/office/drawing/2014/main" id="{65BA44F8-6A7B-E20C-25B6-9D067CA66D97}"/>
              </a:ext>
            </a:extLst>
          </p:cNvPr>
          <p:cNvPicPr>
            <a:picLocks noChangeAspect="1"/>
          </p:cNvPicPr>
          <p:nvPr/>
        </p:nvPicPr>
        <p:blipFill>
          <a:blip r:embed="rId2"/>
          <a:srcRect l="986" r="34665" b="9092"/>
          <a:stretch>
            <a:fillRect/>
          </a:stretch>
        </p:blipFill>
        <p:spPr>
          <a:xfrm>
            <a:off x="3523488" y="10"/>
            <a:ext cx="8668512" cy="6857990"/>
          </a:xfrm>
          <a:prstGeom prst="rect">
            <a:avLst/>
          </a:prstGeom>
        </p:spPr>
      </p:pic>
      <p:sp>
        <p:nvSpPr>
          <p:cNvPr id="15" name="Rectangle 14">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a:solidFill>
                  <a:schemeClr val="tx1"/>
                </a:solidFill>
                <a:latin typeface="+mj-lt"/>
                <a:ea typeface="+mj-ea"/>
                <a:cs typeface="+mj-cs"/>
              </a:rPr>
              <a:t>Launch Proximity Analysis (Folium Map)</a:t>
            </a: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endParaRPr lang="en-US" sz="1200"/>
          </a:p>
          <a:p>
            <a:pPr>
              <a:spcBef>
                <a:spcPts val="1400"/>
              </a:spcBef>
            </a:pPr>
            <a:r>
              <a:rPr lang="en-US" sz="1200"/>
              <a:t>This map visualizes the geographical proximity of a launch site to key nearby infrastructure and natural features.</a:t>
            </a:r>
          </a:p>
          <a:p>
            <a:pPr>
              <a:spcBef>
                <a:spcPts val="1400"/>
              </a:spcBef>
            </a:pPr>
            <a:r>
              <a:rPr lang="en-US" sz="1200"/>
              <a:t>Lines connect the launch site to specific points on the coastline, a highway, and a railway.</a:t>
            </a:r>
          </a:p>
          <a:p>
            <a:pPr>
              <a:spcBef>
                <a:spcPts val="1400"/>
              </a:spcBef>
            </a:pPr>
            <a:r>
              <a:rPr lang="en-US" sz="1200"/>
              <a:t>Distances, calculated and displayed on the map, quantify how close the launch site is to these features.</a:t>
            </a:r>
          </a:p>
          <a:p>
            <a:pPr>
              <a:spcBef>
                <a:spcPts val="1400"/>
              </a:spcBef>
            </a:pPr>
            <a:r>
              <a:rPr lang="en-US" sz="1200"/>
              <a:t>Key Findings: This analysis helps understand the logistical advantages (e.g., closeness to transport for rockets/payloads) and potential safety considerations (e.g., distance from populated areas) associated with the launch site's location.</a:t>
            </a:r>
          </a:p>
          <a:p>
            <a:pPr>
              <a:spcBef>
                <a:spcPts val="1400"/>
              </a:spcBef>
            </a:pPr>
            <a:endParaRPr lang="en-US" sz="1200"/>
          </a:p>
          <a:p>
            <a:pPr>
              <a:spcBef>
                <a:spcPts val="1400"/>
              </a:spcBef>
            </a:pPr>
            <a:endParaRPr lang="en-US" sz="12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bg1"/>
                </a:solidFill>
                <a:latin typeface="Calibri" panose="020F0502020204030204"/>
              </a:rPr>
              <a:pPr>
                <a:spcAft>
                  <a:spcPts val="600"/>
                </a:spcAft>
                <a:defRPr/>
              </a:pPr>
              <a:t>47</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232499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456A072-47A6-4424-9ABE-F398119040DD}"/>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SpaceX Launch Records Dashboard</a:t>
            </a:r>
          </a:p>
        </p:txBody>
      </p:sp>
      <p:pic>
        <p:nvPicPr>
          <p:cNvPr id="4" name="Picture 3" descr="A screenshot of a graph&#10;&#10;AI-generated content may be incorrect.">
            <a:extLst>
              <a:ext uri="{FF2B5EF4-FFF2-40B4-BE49-F238E27FC236}">
                <a16:creationId xmlns:a16="http://schemas.microsoft.com/office/drawing/2014/main" id="{F8EBAA84-E956-2910-61D2-1183BB2D9EA0}"/>
              </a:ext>
            </a:extLst>
          </p:cNvPr>
          <p:cNvPicPr>
            <a:picLocks noChangeAspect="1"/>
          </p:cNvPicPr>
          <p:nvPr/>
        </p:nvPicPr>
        <p:blipFill>
          <a:blip r:embed="rId2"/>
          <a:srcRect b="21459"/>
          <a:stretch>
            <a:fillRect/>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r>
              <a:rPr lang="en-US" sz="1400" dirty="0"/>
              <a:t>Interactive Dashboard - Key Insights</a:t>
            </a:r>
          </a:p>
          <a:p>
            <a:pPr marL="0"/>
            <a:r>
              <a:rPr lang="en-US" sz="1400" dirty="0"/>
              <a:t>  - Interactive Exploration: Dashboard allows dynamic filtering by Launch Site and Payload Mass.</a:t>
            </a:r>
          </a:p>
          <a:p>
            <a:pPr marL="0">
              <a:spcBef>
                <a:spcPts val="1400"/>
              </a:spcBef>
            </a:pPr>
            <a:r>
              <a:rPr lang="en-US" sz="1400" dirty="0"/>
              <a:t>  - Site Success: Pie chart quickly shows success vs. failure rates for selected sites. Compare sites using the dropdown.</a:t>
            </a:r>
          </a:p>
          <a:p>
            <a:pPr marL="0">
              <a:spcBef>
                <a:spcPts val="1400"/>
              </a:spcBef>
            </a:pPr>
            <a:r>
              <a:rPr lang="en-US" sz="1400" dirty="0"/>
              <a:t> - Payload &amp; Booster Impact: Scatter plot reveals how Payload Mass and Booster Version relate to landing success, filtered by site and payload range.</a:t>
            </a:r>
          </a:p>
          <a:p>
            <a:pPr marL="0">
              <a:spcBef>
                <a:spcPts val="1400"/>
              </a:spcBef>
            </a:pPr>
            <a:r>
              <a:rPr lang="en-US" sz="1400" dirty="0"/>
              <a:t> - Visual Analysis: Explore data patterns and relationships interactively through charts and controls.</a:t>
            </a:r>
          </a:p>
          <a:p>
            <a:pPr>
              <a:spcBef>
                <a:spcPts val="1400"/>
              </a:spcBef>
            </a:pPr>
            <a:endParaRPr lang="en-US" sz="1400"/>
          </a:p>
          <a:p>
            <a:pPr>
              <a:spcBef>
                <a:spcPts val="1400"/>
              </a:spcBef>
            </a:pPr>
            <a:endParaRPr lang="en-US" sz="1400"/>
          </a:p>
          <a:p>
            <a:pPr>
              <a:spcBef>
                <a:spcPts val="1400"/>
              </a:spcBef>
            </a:pPr>
            <a:endParaRPr lang="en-US" sz="14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49</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700132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AE9BAA-7414-A606-B6A4-99A4972891C8}"/>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27">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BE564351-ECA6-1BB1-7315-46D0FFABCA25}"/>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Executive Summary/Introduction cont'd</a:t>
            </a:r>
          </a:p>
        </p:txBody>
      </p:sp>
      <p:sp>
        <p:nvSpPr>
          <p:cNvPr id="30" name="Rectangle 29">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2">
            <a:extLst>
              <a:ext uri="{FF2B5EF4-FFF2-40B4-BE49-F238E27FC236}">
                <a16:creationId xmlns:a16="http://schemas.microsoft.com/office/drawing/2014/main" id="{8AF356C5-5DAE-B4B0-3CDD-FB3A771126CC}"/>
              </a:ext>
            </a:extLst>
          </p:cNvPr>
          <p:cNvSpPr txBox="1">
            <a:spLocks/>
          </p:cNvSpPr>
          <p:nvPr/>
        </p:nvSpPr>
        <p:spPr>
          <a:xfrm>
            <a:off x="1115568" y="2481943"/>
            <a:ext cx="10168128" cy="3695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endParaRPr lang="en-US" sz="2200">
              <a:solidFill>
                <a:schemeClr val="tx1"/>
              </a:solidFill>
              <a:latin typeface="+mn-lt"/>
            </a:endParaRPr>
          </a:p>
          <a:p>
            <a:pPr>
              <a:buFont typeface="Arial" panose="020B0604020202020204" pitchFamily="34" charset="0"/>
              <a:buChar char="•"/>
            </a:pPr>
            <a:r>
              <a:rPr lang="en-US" sz="2200">
                <a:solidFill>
                  <a:schemeClr val="tx1"/>
                </a:solidFill>
                <a:latin typeface="+mn-lt"/>
              </a:rPr>
              <a:t>Predictive Analysis using classification models:</a:t>
            </a:r>
          </a:p>
          <a:p>
            <a:pPr marL="0">
              <a:spcBef>
                <a:spcPts val="1400"/>
              </a:spcBef>
              <a:buFont typeface="Arial" panose="020B0604020202020204" pitchFamily="34" charset="0"/>
              <a:buChar char="•"/>
            </a:pPr>
            <a:r>
              <a:rPr lang="en-US" sz="2200">
                <a:solidFill>
                  <a:schemeClr val="tx1"/>
                </a:solidFill>
                <a:latin typeface="+mn-lt"/>
              </a:rPr>
              <a:t>  - Based on Machine Learning Prediction lab.ipynb, various classification models were built, tuned, and evaluated to predict the success of a Falcon 9 first stage landing. The process involved splitting data, training models (likely including Logistic Regression, SVM, Decision Tree, K-Nearest Neighbors), hyperparameter tuning (e.g., using GridSearchCV), evaluating performance (accuracy, confusion matrix), and selecting the best model.</a:t>
            </a:r>
          </a:p>
          <a:p>
            <a:pPr>
              <a:spcBef>
                <a:spcPts val="1400"/>
              </a:spcBef>
              <a:buFont typeface="Arial" panose="020B0604020202020204" pitchFamily="34" charset="0"/>
              <a:buChar char="•"/>
            </a:pPr>
            <a:endParaRPr lang="en-US" sz="2200">
              <a:solidFill>
                <a:schemeClr val="tx1"/>
              </a:solidFill>
              <a:latin typeface="+mn-lt"/>
            </a:endParaRPr>
          </a:p>
        </p:txBody>
      </p:sp>
      <p:sp>
        <p:nvSpPr>
          <p:cNvPr id="4" name="Slide Number Placeholder 3">
            <a:extLst>
              <a:ext uri="{FF2B5EF4-FFF2-40B4-BE49-F238E27FC236}">
                <a16:creationId xmlns:a16="http://schemas.microsoft.com/office/drawing/2014/main" id="{E4E76208-45AC-1967-7D26-88B7EE679C16}"/>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5</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0477494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EF94599-779E-457E-B57B-6063EBF7A840}"/>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KSC LC-39A (The most successful launches)</a:t>
            </a:r>
          </a:p>
        </p:txBody>
      </p:sp>
      <p:pic>
        <p:nvPicPr>
          <p:cNvPr id="2" name="Picture 1" descr="A screenshot of a graph&#10;&#10;AI-generated content may be incorrect.">
            <a:extLst>
              <a:ext uri="{FF2B5EF4-FFF2-40B4-BE49-F238E27FC236}">
                <a16:creationId xmlns:a16="http://schemas.microsoft.com/office/drawing/2014/main" id="{810CC7C9-78A0-12C2-9779-5E60FA64919F}"/>
              </a:ext>
            </a:extLst>
          </p:cNvPr>
          <p:cNvPicPr>
            <a:picLocks noChangeAspect="1"/>
          </p:cNvPicPr>
          <p:nvPr/>
        </p:nvPicPr>
        <p:blipFill>
          <a:blip r:embed="rId2"/>
          <a:srcRect t="14185" b="16250"/>
          <a:stretch>
            <a:fillRect/>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endParaRPr lang="en-US" sz="1800"/>
          </a:p>
          <a:p>
            <a:r>
              <a:rPr lang="en-US" sz="1800"/>
              <a:t>This pie chart visualizes the launch success versus failure ratio for the site with the highest success rate.</a:t>
            </a:r>
          </a:p>
          <a:p>
            <a:r>
              <a:rPr lang="en-US" sz="1800" dirty="0"/>
              <a:t>It clearly shows the proportion of successful landings at this specific location.</a:t>
            </a:r>
          </a:p>
          <a:p>
            <a:r>
              <a:rPr lang="en-US" sz="1800"/>
              <a:t>Key Finding: This site demonstrates the best performance in achieving successful first stage landings compared to other launch sites.</a:t>
            </a:r>
          </a:p>
          <a:p>
            <a:endParaRPr lang="en-US" sz="18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50</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18661607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12648" y="365125"/>
            <a:ext cx="6986015" cy="17764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Payload vs. Launch Outcome scatter plot</a:t>
            </a:r>
          </a:p>
        </p:txBody>
      </p:sp>
      <p:pic>
        <p:nvPicPr>
          <p:cNvPr id="2" name="Picture 1">
            <a:extLst>
              <a:ext uri="{FF2B5EF4-FFF2-40B4-BE49-F238E27FC236}">
                <a16:creationId xmlns:a16="http://schemas.microsoft.com/office/drawing/2014/main" id="{1833D962-7710-FB9C-C75E-A6664C2CE185}"/>
              </a:ext>
            </a:extLst>
          </p:cNvPr>
          <p:cNvPicPr>
            <a:picLocks noChangeAspect="1"/>
          </p:cNvPicPr>
          <p:nvPr/>
        </p:nvPicPr>
        <p:blipFill>
          <a:blip r:embed="rId2"/>
          <a:stretch>
            <a:fillRect/>
          </a:stretch>
        </p:blipFill>
        <p:spPr>
          <a:xfrm>
            <a:off x="8379409" y="434468"/>
            <a:ext cx="3532036" cy="1545265"/>
          </a:xfrm>
          <a:prstGeom prst="rect">
            <a:avLst/>
          </a:prstGeom>
        </p:spPr>
      </p:pic>
      <p:sp>
        <p:nvSpPr>
          <p:cNvPr id="19"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12648" y="2504819"/>
            <a:ext cx="6986016" cy="3672144"/>
          </a:xfrm>
          <a:prstGeom prst="rect">
            <a:avLst/>
          </a:prstGeom>
        </p:spPr>
        <p:txBody>
          <a:bodyPr vert="horz" lIns="91440" tIns="45720" rIns="91440" bIns="45720" rtlCol="0">
            <a:normAutofit/>
          </a:bodyPr>
          <a:lstStyle/>
          <a:p>
            <a:pPr>
              <a:spcBef>
                <a:spcPts val="1400"/>
              </a:spcBef>
            </a:pPr>
            <a:r>
              <a:rPr lang="en-US" sz="1700"/>
              <a:t>This scatter plot visualizes the relationship between Payload Mass, Booster Version, and Launch Outcome (Success/Failure) across all launch sites.</a:t>
            </a:r>
          </a:p>
          <a:p>
            <a:pPr>
              <a:spcBef>
                <a:spcPts val="1400"/>
              </a:spcBef>
            </a:pPr>
            <a:r>
              <a:rPr lang="en-US" sz="1700"/>
              <a:t>By adjusting the payload slider, you can observe points (launches) within specific mass ranges.</a:t>
            </a:r>
          </a:p>
          <a:p>
            <a:pPr>
              <a:spcBef>
                <a:spcPts val="1400"/>
              </a:spcBef>
            </a:pPr>
            <a:r>
              <a:rPr lang="en-US" sz="1700"/>
              <a:t>Key Findings: </a:t>
            </a:r>
          </a:p>
          <a:p>
            <a:pPr>
              <a:spcBef>
                <a:spcPts val="1400"/>
              </a:spcBef>
            </a:pPr>
            <a:r>
              <a:rPr lang="en-US" sz="1700"/>
              <a:t>You can visually identify payload mass ranges where successful landings (typically points clustered at class=1) appear more or less frequent.</a:t>
            </a:r>
          </a:p>
          <a:p>
            <a:pPr>
              <a:spcBef>
                <a:spcPts val="1400"/>
              </a:spcBef>
            </a:pPr>
            <a:r>
              <a:rPr lang="en-US" sz="1700"/>
              <a:t>The color-coding by Booster Version Category helps see if certain booster types are associated with higher success within particular payload or overall ranges.</a:t>
            </a:r>
          </a:p>
          <a:p>
            <a:pPr>
              <a:spcBef>
                <a:spcPts val="1400"/>
              </a:spcBef>
            </a:pPr>
            <a:endParaRPr lang="en-US" sz="1700"/>
          </a:p>
        </p:txBody>
      </p:sp>
      <p:pic>
        <p:nvPicPr>
          <p:cNvPr id="4" name="Picture 3" descr="A graph with many colored dots&#10;&#10;AI-generated content may be incorrect.">
            <a:extLst>
              <a:ext uri="{FF2B5EF4-FFF2-40B4-BE49-F238E27FC236}">
                <a16:creationId xmlns:a16="http://schemas.microsoft.com/office/drawing/2014/main" id="{F870E4ED-1C2E-D16B-FE03-961171632D8E}"/>
              </a:ext>
            </a:extLst>
          </p:cNvPr>
          <p:cNvPicPr>
            <a:picLocks noChangeAspect="1"/>
          </p:cNvPicPr>
          <p:nvPr/>
        </p:nvPicPr>
        <p:blipFill>
          <a:blip r:embed="rId3"/>
          <a:stretch>
            <a:fillRect/>
          </a:stretch>
        </p:blipFill>
        <p:spPr>
          <a:xfrm>
            <a:off x="8381136" y="2474115"/>
            <a:ext cx="3530309" cy="1562161"/>
          </a:xfrm>
          <a:prstGeom prst="rect">
            <a:avLst/>
          </a:prstGeom>
        </p:spPr>
      </p:pic>
      <p:pic>
        <p:nvPicPr>
          <p:cNvPr id="6" name="Picture 5" descr="A graph with red and green dots&#10;&#10;AI-generated content may be incorrect.">
            <a:extLst>
              <a:ext uri="{FF2B5EF4-FFF2-40B4-BE49-F238E27FC236}">
                <a16:creationId xmlns:a16="http://schemas.microsoft.com/office/drawing/2014/main" id="{E8D471BB-6805-CB10-0925-35120E5577E8}"/>
              </a:ext>
            </a:extLst>
          </p:cNvPr>
          <p:cNvPicPr>
            <a:picLocks noChangeAspect="1"/>
          </p:cNvPicPr>
          <p:nvPr/>
        </p:nvPicPr>
        <p:blipFill>
          <a:blip r:embed="rId4"/>
          <a:stretch>
            <a:fillRect/>
          </a:stretch>
        </p:blipFill>
        <p:spPr>
          <a:xfrm>
            <a:off x="8381136" y="4526623"/>
            <a:ext cx="3530309" cy="155333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51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tx1"/>
                </a:solidFill>
                <a:latin typeface="+mj-lt"/>
                <a:ea typeface="+mj-ea"/>
                <a:cs typeface="+mj-cs"/>
              </a:rPr>
              <a:t>Classification Accuracy</a:t>
            </a:r>
          </a:p>
        </p:txBody>
      </p:sp>
      <p:sp>
        <p:nvSpPr>
          <p:cNvPr id="16" name="Rectangle 15">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11480" y="2684095"/>
            <a:ext cx="4443154" cy="3492868"/>
          </a:xfrm>
          <a:prstGeom prst="rect">
            <a:avLst/>
          </a:prstGeom>
        </p:spPr>
        <p:txBody>
          <a:bodyPr vert="horz" lIns="91440" tIns="45720" rIns="91440" bIns="45720" rtlCol="0">
            <a:normAutofit/>
          </a:bodyPr>
          <a:lstStyle/>
          <a:p>
            <a:pPr>
              <a:spcBef>
                <a:spcPts val="1400"/>
              </a:spcBef>
            </a:pPr>
            <a:r>
              <a:rPr lang="en-US" sz="1800"/>
              <a:t>Model with the Highest Accuracy:</a:t>
            </a:r>
          </a:p>
          <a:p>
            <a:pPr>
              <a:spcBef>
                <a:spcPts val="1400"/>
              </a:spcBef>
            </a:pPr>
            <a:r>
              <a:rPr lang="en-US" sz="1800"/>
              <a:t>Based on the test accuracy scores, the models with the highest classification accuracy (approximately 0.8333) are:</a:t>
            </a:r>
          </a:p>
          <a:p>
            <a:pPr>
              <a:spcBef>
                <a:spcPts val="1400"/>
              </a:spcBef>
            </a:pPr>
            <a:r>
              <a:rPr lang="en-US" sz="1800"/>
              <a:t>Logistic Regression</a:t>
            </a:r>
          </a:p>
          <a:p>
            <a:pPr>
              <a:spcBef>
                <a:spcPts val="1400"/>
              </a:spcBef>
            </a:pPr>
            <a:r>
              <a:rPr lang="en-US" sz="1800"/>
              <a:t>Support Vector Machine (SVM)</a:t>
            </a:r>
          </a:p>
          <a:p>
            <a:pPr>
              <a:spcBef>
                <a:spcPts val="1400"/>
              </a:spcBef>
            </a:pPr>
            <a:r>
              <a:rPr lang="en-US" sz="1800"/>
              <a:t>K-Nearest Neighbors (KNN)</a:t>
            </a:r>
          </a:p>
          <a:p>
            <a:pPr>
              <a:spcBef>
                <a:spcPts val="1400"/>
              </a:spcBef>
            </a:pPr>
            <a:r>
              <a:rPr lang="en-US" sz="1800"/>
              <a:t>These three models performed equally well on the test dataset in terms of overall accuracy.</a:t>
            </a:r>
          </a:p>
          <a:p>
            <a:pPr>
              <a:spcBef>
                <a:spcPts val="1400"/>
              </a:spcBef>
            </a:pPr>
            <a:endParaRPr lang="en-US" sz="1800"/>
          </a:p>
        </p:txBody>
      </p:sp>
      <p:pic>
        <p:nvPicPr>
          <p:cNvPr id="2" name="Picture 1">
            <a:extLst>
              <a:ext uri="{FF2B5EF4-FFF2-40B4-BE49-F238E27FC236}">
                <a16:creationId xmlns:a16="http://schemas.microsoft.com/office/drawing/2014/main" id="{79BC1617-96FA-4BEF-B4FD-7192310B90D7}"/>
              </a:ext>
            </a:extLst>
          </p:cNvPr>
          <p:cNvPicPr>
            <a:picLocks noChangeAspect="1"/>
          </p:cNvPicPr>
          <p:nvPr/>
        </p:nvPicPr>
        <p:blipFill>
          <a:blip r:embed="rId2"/>
          <a:stretch>
            <a:fillRect/>
          </a:stretch>
        </p:blipFill>
        <p:spPr>
          <a:xfrm>
            <a:off x="5385816" y="1469196"/>
            <a:ext cx="6440424" cy="386425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53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tx1"/>
                </a:solidFill>
                <a:latin typeface="+mj-lt"/>
                <a:ea typeface="+mj-ea"/>
                <a:cs typeface="+mj-cs"/>
              </a:rPr>
              <a:t>Confusion Matrix of Best Model</a:t>
            </a:r>
          </a:p>
        </p:txBody>
      </p:sp>
      <p:sp>
        <p:nvSpPr>
          <p:cNvPr id="16" name="Rectangle 15">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11480" y="2684095"/>
            <a:ext cx="4443154" cy="3492868"/>
          </a:xfrm>
          <a:prstGeom prst="rect">
            <a:avLst/>
          </a:prstGeom>
        </p:spPr>
        <p:txBody>
          <a:bodyPr vert="horz" lIns="91440" tIns="45720" rIns="91440" bIns="45720" rtlCol="0">
            <a:normAutofit/>
          </a:bodyPr>
          <a:lstStyle/>
          <a:p>
            <a:pPr>
              <a:spcBef>
                <a:spcPts val="1400"/>
              </a:spcBef>
            </a:pPr>
            <a:r>
              <a:rPr lang="en-US" sz="1000"/>
              <a:t>This matrix summarizes the performance of one of the best classification models on the test dataset.</a:t>
            </a:r>
          </a:p>
          <a:p>
            <a:pPr>
              <a:spcBef>
                <a:spcPts val="1400"/>
              </a:spcBef>
            </a:pPr>
            <a:r>
              <a:rPr lang="en-US" sz="1000"/>
              <a:t>It shows how many predictions were correct and incorrect for each class (successful vs. failed landing).</a:t>
            </a:r>
          </a:p>
          <a:p>
            <a:pPr>
              <a:spcBef>
                <a:spcPts val="1400"/>
              </a:spcBef>
            </a:pPr>
            <a:r>
              <a:rPr lang="en-US" sz="1000"/>
              <a:t>Key Metrics from the Matrix (based on LR/SVM/KNN output):</a:t>
            </a:r>
          </a:p>
          <a:p>
            <a:pPr>
              <a:spcBef>
                <a:spcPts val="1400"/>
              </a:spcBef>
            </a:pPr>
            <a:r>
              <a:rPr lang="en-US" sz="1000"/>
              <a:t>True Positives (TP): 12 - Correctly predicted successful landings.</a:t>
            </a:r>
          </a:p>
          <a:p>
            <a:pPr>
              <a:spcBef>
                <a:spcPts val="1400"/>
              </a:spcBef>
            </a:pPr>
            <a:r>
              <a:rPr lang="en-US" sz="1000"/>
              <a:t>True Negatives (TN): 3 - Correctly predicted failed landings.</a:t>
            </a:r>
          </a:p>
          <a:p>
            <a:pPr>
              <a:spcBef>
                <a:spcPts val="1400"/>
              </a:spcBef>
            </a:pPr>
            <a:r>
              <a:rPr lang="en-US" sz="1000"/>
              <a:t>False Positives (FP): 3 - Incorrectly predicted successful landings (when they actually failed).</a:t>
            </a:r>
          </a:p>
          <a:p>
            <a:pPr>
              <a:spcBef>
                <a:spcPts val="1400"/>
              </a:spcBef>
            </a:pPr>
            <a:r>
              <a:rPr lang="en-US" sz="1000"/>
              <a:t>False Negatives (FN): 0 - Incorrectly predicted failed landings (when they actually succeeded).</a:t>
            </a:r>
          </a:p>
          <a:p>
            <a:pPr>
              <a:spcBef>
                <a:spcPts val="1400"/>
              </a:spcBef>
            </a:pPr>
            <a:r>
              <a:rPr lang="en-US" sz="1000"/>
              <a:t>Interpretation: The matrix(Logistic Regression Model) indicates the model was perfect at identifying actual successful landings in this test set (0 False Negatives). However, its main area for potential improvement lies in incorrectly predicting a success when the landing failed (3 False Positives).</a:t>
            </a:r>
          </a:p>
          <a:p>
            <a:pPr>
              <a:spcBef>
                <a:spcPts val="1400"/>
              </a:spcBef>
            </a:pPr>
            <a:endParaRPr lang="en-US" sz="1000"/>
          </a:p>
        </p:txBody>
      </p:sp>
      <p:pic>
        <p:nvPicPr>
          <p:cNvPr id="2" name="Picture 1" descr="A diagram of different colored squares&#10;&#10;AI-generated content may be incorrect.">
            <a:extLst>
              <a:ext uri="{FF2B5EF4-FFF2-40B4-BE49-F238E27FC236}">
                <a16:creationId xmlns:a16="http://schemas.microsoft.com/office/drawing/2014/main" id="{3B676DEA-D7AD-26B3-4919-35AF43B7E8AD}"/>
              </a:ext>
            </a:extLst>
          </p:cNvPr>
          <p:cNvPicPr>
            <a:picLocks noChangeAspect="1"/>
          </p:cNvPicPr>
          <p:nvPr/>
        </p:nvPicPr>
        <p:blipFill>
          <a:blip r:embed="rId2"/>
          <a:stretch>
            <a:fillRect/>
          </a:stretch>
        </p:blipFill>
        <p:spPr>
          <a:xfrm>
            <a:off x="5385816" y="672193"/>
            <a:ext cx="6440424" cy="5458259"/>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54</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8937DA5E-A963-42D7-A758-CFFEECE11251}"/>
              </a:ext>
            </a:extLst>
          </p:cNvPr>
          <p:cNvPicPr>
            <a:picLocks noChangeAspect="1"/>
          </p:cNvPicPr>
          <p:nvPr/>
        </p:nvPicPr>
        <p:blipFill>
          <a:blip r:embed="rId2">
            <a:alphaModFix amt="55000"/>
          </a:blip>
          <a:srcRect r="6250" b="6250"/>
          <a:stretch>
            <a:fillRect/>
          </a:stretch>
        </p:blipFill>
        <p:spPr>
          <a:xfrm>
            <a:off x="20" y="-9107"/>
            <a:ext cx="12191980" cy="6858000"/>
          </a:xfrm>
          <a:prstGeom prst="rect">
            <a:avLst/>
          </a:prstGeom>
        </p:spPr>
      </p:pic>
      <p:sp>
        <p:nvSpPr>
          <p:cNvPr id="9" name="Title 1">
            <a:extLst>
              <a:ext uri="{FF2B5EF4-FFF2-40B4-BE49-F238E27FC236}">
                <a16:creationId xmlns:a16="http://schemas.microsoft.com/office/drawing/2014/main" id="{FB98079A-48C6-4E10-8AB1-B940BD1E42DF}"/>
              </a:ext>
            </a:extLst>
          </p:cNvPr>
          <p:cNvSpPr txBox="1">
            <a:spLocks/>
          </p:cNvSpPr>
          <p:nvPr/>
        </p:nvSpPr>
        <p:spPr>
          <a:xfrm>
            <a:off x="686834" y="591344"/>
            <a:ext cx="3200400" cy="55856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rgbClr val="FFFFFF"/>
                </a:solidFill>
                <a:latin typeface="+mj-lt"/>
                <a:ea typeface="+mj-ea"/>
                <a:cs typeface="+mj-cs"/>
              </a:rPr>
              <a:t>Conclusions – Key Findings &amp; Prediction</a:t>
            </a:r>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447308" y="591344"/>
            <a:ext cx="6906491" cy="5585619"/>
          </a:xfrm>
          <a:prstGeom prst="rect">
            <a:avLst/>
          </a:prstGeom>
        </p:spPr>
        <p:txBody>
          <a:bodyPr vert="horz" lIns="91440" tIns="45720" rIns="91440" bIns="45720" rtlCol="0" anchor="ctr">
            <a:normAutofit/>
          </a:bodyPr>
          <a:lstStyle/>
          <a:p>
            <a:r>
              <a:rPr lang="en-US" sz="1500" dirty="0">
                <a:solidFill>
                  <a:srgbClr val="FFFFFF"/>
                </a:solidFill>
              </a:rPr>
              <a:t>Insights from Data Analysis (EDA &amp; Visualizations):</a:t>
            </a:r>
          </a:p>
          <a:p>
            <a:r>
              <a:rPr lang="en-US" sz="1500" dirty="0">
                <a:solidFill>
                  <a:srgbClr val="FFFFFF"/>
                </a:solidFill>
              </a:rPr>
              <a:t>Analysis revealed that launch success probability has generally increased over time (Flight Number).</a:t>
            </a:r>
          </a:p>
          <a:p>
            <a:r>
              <a:rPr lang="en-US" sz="1500" dirty="0">
                <a:solidFill>
                  <a:srgbClr val="FFFFFF"/>
                </a:solidFill>
              </a:rPr>
              <a:t>Factors such as Payload Mass, Launch Site, and Orbit Type were found to significantly influence landing outcomes.</a:t>
            </a:r>
          </a:p>
          <a:p>
            <a:r>
              <a:rPr lang="en-US" sz="1500" dirty="0">
                <a:solidFill>
                  <a:srgbClr val="FFFFFF"/>
                </a:solidFill>
              </a:rPr>
              <a:t>Interactive visualizations and SQL queries provided detailed views of success rates by site, payload trends, mission counts, and the geographical context of launch operations.</a:t>
            </a:r>
          </a:p>
          <a:p>
            <a:r>
              <a:rPr lang="en-US" sz="1500" dirty="0">
                <a:solidFill>
                  <a:srgbClr val="FFFFFF"/>
                </a:solidFill>
              </a:rPr>
              <a:t>Project Objective:</a:t>
            </a:r>
          </a:p>
          <a:p>
            <a:r>
              <a:rPr lang="en-US" sz="1500" dirty="0">
                <a:solidFill>
                  <a:srgbClr val="FFFFFF"/>
                </a:solidFill>
              </a:rPr>
              <a:t>The primary goal was to predict the success of SpaceX Falcon 9 first stage landings based on historical mission data.</a:t>
            </a:r>
          </a:p>
          <a:p>
            <a:r>
              <a:rPr lang="en-US" sz="1500" dirty="0">
                <a:solidFill>
                  <a:srgbClr val="FFFFFF"/>
                </a:solidFill>
              </a:rPr>
              <a:t>Predictive Modeling Results:</a:t>
            </a:r>
          </a:p>
          <a:p>
            <a:r>
              <a:rPr lang="en-US" sz="1500" dirty="0">
                <a:solidFill>
                  <a:srgbClr val="FFFFFF"/>
                </a:solidFill>
              </a:rPr>
              <a:t>Several classification models (Logistic Regression, SVM, Decision Tree, KNN) were built and evaluated.</a:t>
            </a:r>
          </a:p>
          <a:p>
            <a:r>
              <a:rPr lang="en-US" sz="1500" dirty="0">
                <a:solidFill>
                  <a:srgbClr val="FFFFFF"/>
                </a:solidFill>
              </a:rPr>
              <a:t>The best-performing models achieved a test accuracy of approximately 0.833.</a:t>
            </a:r>
          </a:p>
          <a:p>
            <a:r>
              <a:rPr lang="en-US" sz="1500" dirty="0">
                <a:solidFill>
                  <a:srgbClr val="FFFFFF"/>
                </a:solidFill>
              </a:rPr>
              <a:t>While accurate overall, the models showed some tendency to incorrectly predict a successful landing when it failed (False Positives) in the test set.</a:t>
            </a:r>
          </a:p>
          <a:p>
            <a:endParaRPr lang="en-US" sz="1500">
              <a:solidFill>
                <a:srgbClr val="FFFFFF"/>
              </a:solidFill>
            </a:endParaRPr>
          </a:p>
          <a:p>
            <a:pPr>
              <a:spcBef>
                <a:spcPts val="1400"/>
              </a:spcBef>
            </a:pPr>
            <a:endParaRPr lang="en-US" sz="1500">
              <a:solidFill>
                <a:srgbClr val="FFFFFF"/>
              </a:solidFill>
            </a:endParaRP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9819860" y="6356350"/>
            <a:ext cx="1533939"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55</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6301236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1113E8-0EBA-8EF3-9967-EB59250233EC}"/>
            </a:ext>
          </a:extLst>
        </p:cNvPr>
        <p:cNvGrpSpPr/>
        <p:nvPr/>
      </p:nvGrpSpPr>
      <p:grpSpPr>
        <a:xfrm>
          <a:off x="0" y="0"/>
          <a:ext cx="0" cy="0"/>
          <a:chOff x="0" y="0"/>
          <a:chExt cx="0" cy="0"/>
        </a:xfrm>
      </p:grpSpPr>
      <p:sp>
        <p:nvSpPr>
          <p:cNvPr id="15" name="!!Rectangle">
            <a:extLst>
              <a:ext uri="{FF2B5EF4-FFF2-40B4-BE49-F238E27FC236}">
                <a16:creationId xmlns:a16="http://schemas.microsoft.com/office/drawing/2014/main" id="{C1E6A888-EE45-2B93-3AF7-9F189E33C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40F1F262-12B4-A9C2-8FD3-9DEF9CD74BCE}"/>
              </a:ext>
            </a:extLst>
          </p:cNvPr>
          <p:cNvPicPr>
            <a:picLocks noChangeAspect="1"/>
          </p:cNvPicPr>
          <p:nvPr/>
        </p:nvPicPr>
        <p:blipFill>
          <a:blip r:embed="rId2">
            <a:alphaModFix amt="55000"/>
          </a:blip>
          <a:srcRect r="6250" b="6250"/>
          <a:stretch>
            <a:fillRect/>
          </a:stretch>
        </p:blipFill>
        <p:spPr>
          <a:xfrm>
            <a:off x="20" y="-9107"/>
            <a:ext cx="12191980" cy="6858000"/>
          </a:xfrm>
          <a:prstGeom prst="rect">
            <a:avLst/>
          </a:prstGeom>
        </p:spPr>
      </p:pic>
      <p:sp>
        <p:nvSpPr>
          <p:cNvPr id="9" name="Title 1">
            <a:extLst>
              <a:ext uri="{FF2B5EF4-FFF2-40B4-BE49-F238E27FC236}">
                <a16:creationId xmlns:a16="http://schemas.microsoft.com/office/drawing/2014/main" id="{06506965-314A-A737-9669-CB5E56511598}"/>
              </a:ext>
            </a:extLst>
          </p:cNvPr>
          <p:cNvSpPr txBox="1">
            <a:spLocks/>
          </p:cNvSpPr>
          <p:nvPr/>
        </p:nvSpPr>
        <p:spPr>
          <a:xfrm>
            <a:off x="686834" y="591344"/>
            <a:ext cx="3200400" cy="55856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rgbClr val="FFFFFF"/>
                </a:solidFill>
                <a:latin typeface="+mj-lt"/>
                <a:ea typeface="+mj-ea"/>
                <a:cs typeface="+mj-cs"/>
              </a:rPr>
              <a:t>Conclusions – Implications &amp; Future Work</a:t>
            </a:r>
            <a:endParaRPr lang="en-US" sz="4400" dirty="0">
              <a:solidFill>
                <a:srgbClr val="FFFFFF"/>
              </a:solidFill>
              <a:latin typeface="+mj-lt"/>
              <a:ea typeface="Calibri Light"/>
              <a:cs typeface="Calibri Light"/>
            </a:endParaRPr>
          </a:p>
        </p:txBody>
      </p:sp>
      <p:sp>
        <p:nvSpPr>
          <p:cNvPr id="17" name="Arc 16">
            <a:extLst>
              <a:ext uri="{FF2B5EF4-FFF2-40B4-BE49-F238E27FC236}">
                <a16:creationId xmlns:a16="http://schemas.microsoft.com/office/drawing/2014/main" id="{686C8835-16B8-DADD-813D-79AC3FEFA6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3">
            <a:extLst>
              <a:ext uri="{FF2B5EF4-FFF2-40B4-BE49-F238E27FC236}">
                <a16:creationId xmlns:a16="http://schemas.microsoft.com/office/drawing/2014/main" id="{93B7173A-D519-75EB-9D65-CAE9D76A89A9}"/>
              </a:ext>
            </a:extLst>
          </p:cNvPr>
          <p:cNvSpPr>
            <a:spLocks noGrp="1"/>
          </p:cNvSpPr>
          <p:nvPr>
            <p:ph sz="half" idx="4294967295"/>
          </p:nvPr>
        </p:nvSpPr>
        <p:spPr>
          <a:xfrm>
            <a:off x="4447308" y="591344"/>
            <a:ext cx="6906491" cy="5585619"/>
          </a:xfrm>
          <a:prstGeom prst="rect">
            <a:avLst/>
          </a:prstGeom>
        </p:spPr>
        <p:txBody>
          <a:bodyPr vert="horz" lIns="91440" tIns="45720" rIns="91440" bIns="45720" rtlCol="0" anchor="ctr">
            <a:normAutofit/>
          </a:bodyPr>
          <a:lstStyle/>
          <a:p>
            <a:r>
              <a:rPr lang="en-US" sz="1500" dirty="0">
                <a:solidFill>
                  <a:srgbClr val="FFFFFF"/>
                </a:solidFill>
                <a:ea typeface="+mn-lt"/>
                <a:cs typeface="+mn-lt"/>
              </a:rPr>
              <a:t>Implications of Findings &amp; Important Factors:</a:t>
            </a:r>
            <a:endParaRPr lang="en-US" dirty="0"/>
          </a:p>
          <a:p>
            <a:r>
              <a:rPr lang="en-US" sz="1500" dirty="0">
                <a:solidFill>
                  <a:srgbClr val="FFFFFF"/>
                </a:solidFill>
                <a:ea typeface="+mn-lt"/>
                <a:cs typeface="+mn-lt"/>
              </a:rPr>
              <a:t>Insights from EDA indicate that operational experience (Flight Number), the mission's payload requirements, and the target orbit are key drivers of landing success.</a:t>
            </a:r>
            <a:endParaRPr lang="en-US" dirty="0"/>
          </a:p>
          <a:p>
            <a:r>
              <a:rPr lang="en-US" sz="1500" dirty="0">
                <a:solidFill>
                  <a:srgbClr val="FFFFFF"/>
                </a:solidFill>
                <a:ea typeface="+mn-lt"/>
                <a:cs typeface="+mn-lt"/>
              </a:rPr>
              <a:t>While model feature importance wasn't explicitly ranked in the notebook code provided, the strong correlations found in EDA suggest that these factors (Flight Number, Payload Mass, Orbit Type, Launch Site) were crucial features informing the models' predictions.</a:t>
            </a:r>
            <a:endParaRPr lang="en-US" dirty="0"/>
          </a:p>
          <a:p>
            <a:r>
              <a:rPr lang="en-US" sz="1500" dirty="0">
                <a:solidFill>
                  <a:srgbClr val="FFFFFF"/>
                </a:solidFill>
                <a:ea typeface="+mn-lt"/>
                <a:cs typeface="+mn-lt"/>
              </a:rPr>
              <a:t>Future Work &amp; Informing Planning/Design:</a:t>
            </a:r>
            <a:endParaRPr lang="en-US" dirty="0"/>
          </a:p>
          <a:p>
            <a:r>
              <a:rPr lang="en-US" sz="1500" dirty="0">
                <a:solidFill>
                  <a:srgbClr val="FFFFFF"/>
                </a:solidFill>
                <a:ea typeface="+mn-lt"/>
                <a:cs typeface="+mn-lt"/>
              </a:rPr>
              <a:t>The predictive model can serve as a tool to forecast the probability of a successful landing for future missions based on planned parameters like payload and orbit.</a:t>
            </a:r>
            <a:endParaRPr lang="en-US" dirty="0"/>
          </a:p>
          <a:p>
            <a:r>
              <a:rPr lang="en-US" sz="1500" dirty="0">
                <a:solidFill>
                  <a:srgbClr val="FFFFFF"/>
                </a:solidFill>
                <a:ea typeface="+mn-lt"/>
                <a:cs typeface="+mn-lt"/>
              </a:rPr>
              <a:t>Insights into the impact of payload, orbit, and launch site can directly inform future mission planning and potentially influence rocket design decisions aimed at improving recovery success rates under specific conditions.</a:t>
            </a:r>
            <a:endParaRPr lang="en-US" dirty="0"/>
          </a:p>
          <a:p>
            <a:r>
              <a:rPr lang="en-US" sz="1500" dirty="0">
                <a:solidFill>
                  <a:srgbClr val="FFFFFF"/>
                </a:solidFill>
                <a:ea typeface="+mn-lt"/>
                <a:cs typeface="+mn-lt"/>
              </a:rPr>
              <a:t>Further work could involve exploring more complex models, incorporating additional features, or focusing on reducing specific types of errors (like False Positives) that were observed.</a:t>
            </a:r>
            <a:endParaRPr lang="en-US" dirty="0"/>
          </a:p>
          <a:p>
            <a:endParaRPr lang="en-US" sz="1500" dirty="0">
              <a:solidFill>
                <a:srgbClr val="FFFFFF"/>
              </a:solidFill>
              <a:ea typeface="Calibri"/>
              <a:cs typeface="Calibri"/>
            </a:endParaRPr>
          </a:p>
          <a:p>
            <a:endParaRPr lang="en-US" sz="1500" dirty="0">
              <a:solidFill>
                <a:srgbClr val="FFFFFF"/>
              </a:solidFill>
              <a:ea typeface="Calibri"/>
              <a:cs typeface="Calibri"/>
            </a:endParaRPr>
          </a:p>
          <a:p>
            <a:pPr>
              <a:spcBef>
                <a:spcPts val="1400"/>
              </a:spcBef>
            </a:pPr>
            <a:endParaRPr lang="en-US" sz="1500">
              <a:solidFill>
                <a:srgbClr val="FFFFFF"/>
              </a:solidFill>
            </a:endParaRPr>
          </a:p>
        </p:txBody>
      </p:sp>
      <p:sp>
        <p:nvSpPr>
          <p:cNvPr id="4" name="Slide Number Placeholder 3">
            <a:extLst>
              <a:ext uri="{FF2B5EF4-FFF2-40B4-BE49-F238E27FC236}">
                <a16:creationId xmlns:a16="http://schemas.microsoft.com/office/drawing/2014/main" id="{9747E350-6D0D-346D-1DC7-78162B1692D3}"/>
              </a:ext>
            </a:extLst>
          </p:cNvPr>
          <p:cNvSpPr>
            <a:spLocks noGrp="1"/>
          </p:cNvSpPr>
          <p:nvPr>
            <p:ph type="sldNum" sz="quarter" idx="12"/>
          </p:nvPr>
        </p:nvSpPr>
        <p:spPr>
          <a:xfrm>
            <a:off x="9819860" y="6356350"/>
            <a:ext cx="1533939"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56</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6079843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descr="A screenshot of a computer code&#10;&#10;AI-generated content may be incorrect.">
            <a:extLst>
              <a:ext uri="{FF2B5EF4-FFF2-40B4-BE49-F238E27FC236}">
                <a16:creationId xmlns:a16="http://schemas.microsoft.com/office/drawing/2014/main" id="{E00E23FF-1B55-B217-96D6-9769CFE8EE63}"/>
              </a:ext>
            </a:extLst>
          </p:cNvPr>
          <p:cNvPicPr>
            <a:picLocks noChangeAspect="1"/>
          </p:cNvPicPr>
          <p:nvPr/>
        </p:nvPicPr>
        <p:blipFill>
          <a:blip r:embed="rId3">
            <a:alphaModFix amt="55000"/>
          </a:blip>
          <a:srcRect r="2667"/>
          <a:stretch>
            <a:fillRect/>
          </a:stretch>
        </p:blipFill>
        <p:spPr>
          <a:xfrm>
            <a:off x="20" y="-9107"/>
            <a:ext cx="12191980" cy="6858000"/>
          </a:xfrm>
          <a:prstGeom prst="rect">
            <a:avLst/>
          </a:prstGeom>
        </p:spPr>
      </p:pic>
      <p:sp>
        <p:nvSpPr>
          <p:cNvPr id="11" name="Title 1">
            <a:extLst>
              <a:ext uri="{FF2B5EF4-FFF2-40B4-BE49-F238E27FC236}">
                <a16:creationId xmlns:a16="http://schemas.microsoft.com/office/drawing/2014/main" id="{60F8A56C-5EE1-4DBF-842D-C2A130AA680E}"/>
              </a:ext>
            </a:extLst>
          </p:cNvPr>
          <p:cNvSpPr txBox="1">
            <a:spLocks/>
          </p:cNvSpPr>
          <p:nvPr/>
        </p:nvSpPr>
        <p:spPr>
          <a:xfrm>
            <a:off x="686834" y="591344"/>
            <a:ext cx="3200400" cy="55856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rgbClr val="FFFFFF"/>
                </a:solidFill>
                <a:latin typeface="+mj-lt"/>
                <a:ea typeface="+mj-ea"/>
                <a:cs typeface="+mj-cs"/>
              </a:rPr>
              <a:t>Appendix</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447308" y="591344"/>
            <a:ext cx="6906491" cy="5585619"/>
          </a:xfrm>
          <a:prstGeom prst="rect">
            <a:avLst/>
          </a:prstGeom>
        </p:spPr>
        <p:txBody>
          <a:bodyPr vert="horz" lIns="91440" tIns="45720" rIns="91440" bIns="45720" rtlCol="0" anchor="ctr">
            <a:normAutofit/>
          </a:bodyPr>
          <a:lstStyle/>
          <a:p>
            <a:pPr>
              <a:spcBef>
                <a:spcPts val="1400"/>
              </a:spcBef>
            </a:pPr>
            <a:r>
              <a:rPr lang="en-US">
                <a:solidFill>
                  <a:srgbClr val="FFFFFF"/>
                </a:solidFill>
              </a:rPr>
              <a:t>Data Collection (HTML Parsing)</a:t>
            </a:r>
          </a:p>
          <a:p>
            <a:pPr>
              <a:spcBef>
                <a:spcPts val="1400"/>
              </a:spcBef>
            </a:pPr>
            <a:r>
              <a:rPr lang="en-US">
                <a:solidFill>
                  <a:srgbClr val="FFFFFF"/>
                </a:solidFill>
              </a:rPr>
              <a:t>This code snippet illustrates the HTML parsing phase of web scraping. It utilizes a library like BeautifulSoup to navigate and extract specific information (such as dates, payload details, and outcomes) from the raw HTML content fetched from a web page. This is a critical step in converting unstructured web data into a structured format suitable for analysis.</a:t>
            </a:r>
          </a:p>
          <a:p>
            <a:pPr>
              <a:spcBef>
                <a:spcPts val="1400"/>
              </a:spcBef>
            </a:pPr>
            <a:endParaRPr lang="en-US">
              <a:solidFill>
                <a:srgbClr val="FFFFFF"/>
              </a:solidFill>
            </a:endParaRPr>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9819860" y="6356350"/>
            <a:ext cx="1533939"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57</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34100085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B19B48-52B1-0CBB-2F73-7D6C13AD7546}"/>
            </a:ext>
          </a:extLst>
        </p:cNvPr>
        <p:cNvGrpSpPr/>
        <p:nvPr/>
      </p:nvGrpSpPr>
      <p:grpSpPr>
        <a:xfrm>
          <a:off x="0" y="0"/>
          <a:ext cx="0" cy="0"/>
          <a:chOff x="0" y="0"/>
          <a:chExt cx="0" cy="0"/>
        </a:xfrm>
      </p:grpSpPr>
      <p:sp>
        <p:nvSpPr>
          <p:cNvPr id="16"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descr="A screenshot of a computer&#10;&#10;AI-generated content may be incorrect.">
            <a:extLst>
              <a:ext uri="{FF2B5EF4-FFF2-40B4-BE49-F238E27FC236}">
                <a16:creationId xmlns:a16="http://schemas.microsoft.com/office/drawing/2014/main" id="{918C8CFF-FB1E-01F7-5A63-2868E4BF2C7A}"/>
              </a:ext>
            </a:extLst>
          </p:cNvPr>
          <p:cNvPicPr>
            <a:picLocks noChangeAspect="1"/>
          </p:cNvPicPr>
          <p:nvPr/>
        </p:nvPicPr>
        <p:blipFill>
          <a:blip r:embed="rId3">
            <a:alphaModFix amt="55000"/>
          </a:blip>
          <a:srcRect b="1316"/>
          <a:stretch>
            <a:fillRect/>
          </a:stretch>
        </p:blipFill>
        <p:spPr>
          <a:xfrm>
            <a:off x="20" y="-9107"/>
            <a:ext cx="12191980" cy="6858000"/>
          </a:xfrm>
          <a:prstGeom prst="rect">
            <a:avLst/>
          </a:prstGeom>
        </p:spPr>
      </p:pic>
      <p:sp>
        <p:nvSpPr>
          <p:cNvPr id="11" name="Title 1">
            <a:extLst>
              <a:ext uri="{FF2B5EF4-FFF2-40B4-BE49-F238E27FC236}">
                <a16:creationId xmlns:a16="http://schemas.microsoft.com/office/drawing/2014/main" id="{32FE4DE0-1B75-E6C8-BD8D-FD3AC7C2CDB3}"/>
              </a:ext>
            </a:extLst>
          </p:cNvPr>
          <p:cNvSpPr txBox="1">
            <a:spLocks/>
          </p:cNvSpPr>
          <p:nvPr/>
        </p:nvSpPr>
        <p:spPr>
          <a:xfrm>
            <a:off x="686834" y="591344"/>
            <a:ext cx="3200400" cy="55856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rgbClr val="FFFFFF"/>
                </a:solidFill>
                <a:latin typeface="+mj-lt"/>
                <a:ea typeface="+mj-ea"/>
                <a:cs typeface="+mj-cs"/>
              </a:rPr>
              <a:t>Appendix</a:t>
            </a:r>
          </a:p>
        </p:txBody>
      </p:sp>
      <p:sp>
        <p:nvSpPr>
          <p:cNvPr id="18" name="Arc 1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3">
            <a:extLst>
              <a:ext uri="{FF2B5EF4-FFF2-40B4-BE49-F238E27FC236}">
                <a16:creationId xmlns:a16="http://schemas.microsoft.com/office/drawing/2014/main" id="{641F58BD-E586-78AB-82CA-F90034A5B2AD}"/>
              </a:ext>
            </a:extLst>
          </p:cNvPr>
          <p:cNvSpPr>
            <a:spLocks noGrp="1"/>
          </p:cNvSpPr>
          <p:nvPr>
            <p:ph sz="half" idx="4294967295"/>
          </p:nvPr>
        </p:nvSpPr>
        <p:spPr>
          <a:xfrm>
            <a:off x="4447308" y="591344"/>
            <a:ext cx="6906491" cy="5585619"/>
          </a:xfrm>
          <a:prstGeom prst="rect">
            <a:avLst/>
          </a:prstGeom>
        </p:spPr>
        <p:txBody>
          <a:bodyPr vert="horz" lIns="91440" tIns="45720" rIns="91440" bIns="45720" rtlCol="0" anchor="ctr">
            <a:normAutofit/>
          </a:bodyPr>
          <a:lstStyle/>
          <a:p>
            <a:pPr>
              <a:spcBef>
                <a:spcPts val="1400"/>
              </a:spcBef>
            </a:pPr>
            <a:r>
              <a:rPr lang="en-US" dirty="0">
                <a:solidFill>
                  <a:srgbClr val="FFFFFF"/>
                </a:solidFill>
              </a:rPr>
              <a:t>Data Wrangling (Create Outcome Label)</a:t>
            </a:r>
          </a:p>
          <a:p>
            <a:pPr>
              <a:spcBef>
                <a:spcPts val="1400"/>
              </a:spcBef>
            </a:pPr>
            <a:r>
              <a:rPr lang="en-US" dirty="0">
                <a:solidFill>
                  <a:srgbClr val="FFFFFF"/>
                </a:solidFill>
              </a:rPr>
              <a:t>This code snippet performs a key data wrangling step by creating a binary label (class) for the landing outcome. It processes the raw Outcome column, categorizing each entry as 1 for a successful landing and 0 for a failed landing or no attempt. This step is crucial for preparing the target variable needed for the classification models in the machine learning phase.</a:t>
            </a:r>
          </a:p>
          <a:p>
            <a:pPr>
              <a:spcBef>
                <a:spcPts val="1400"/>
              </a:spcBef>
            </a:pPr>
            <a:endParaRPr lang="en-US">
              <a:solidFill>
                <a:srgbClr val="FFFFFF"/>
              </a:solidFill>
            </a:endParaRPr>
          </a:p>
          <a:p>
            <a:pPr>
              <a:spcBef>
                <a:spcPts val="1400"/>
              </a:spcBef>
            </a:pPr>
            <a:endParaRPr lang="en-US">
              <a:solidFill>
                <a:srgbClr val="FFFFFF"/>
              </a:solidFill>
            </a:endParaRPr>
          </a:p>
        </p:txBody>
      </p:sp>
      <p:sp>
        <p:nvSpPr>
          <p:cNvPr id="6" name="Slide Number Placeholder 5">
            <a:extLst>
              <a:ext uri="{FF2B5EF4-FFF2-40B4-BE49-F238E27FC236}">
                <a16:creationId xmlns:a16="http://schemas.microsoft.com/office/drawing/2014/main" id="{CB44A397-A5BE-C497-8EA2-1A698D39EA33}"/>
              </a:ext>
            </a:extLst>
          </p:cNvPr>
          <p:cNvSpPr>
            <a:spLocks noGrp="1"/>
          </p:cNvSpPr>
          <p:nvPr>
            <p:ph type="sldNum" sz="quarter" idx="12"/>
          </p:nvPr>
        </p:nvSpPr>
        <p:spPr>
          <a:xfrm>
            <a:off x="9819860" y="6356350"/>
            <a:ext cx="1533939"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58</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5601883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5C079E-364D-79F0-FD93-F9920FC3C641}"/>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C04ED201-9CCD-2585-CDC4-C416493C8AF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Appendix</a:t>
            </a:r>
          </a:p>
        </p:txBody>
      </p:sp>
      <p:sp>
        <p:nvSpPr>
          <p:cNvPr id="20" name="Rectangle 19">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2" name="Rectangle 21">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3">
            <a:extLst>
              <a:ext uri="{FF2B5EF4-FFF2-40B4-BE49-F238E27FC236}">
                <a16:creationId xmlns:a16="http://schemas.microsoft.com/office/drawing/2014/main" id="{D1F97855-78E4-D1AA-4A20-8BA08F721FF6}"/>
              </a:ext>
            </a:extLst>
          </p:cNvPr>
          <p:cNvSpPr>
            <a:spLocks noGrp="1"/>
          </p:cNvSpPr>
          <p:nvPr>
            <p:ph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500"/>
              <a:t>EDA Visualization (Bar Chart)</a:t>
            </a:r>
          </a:p>
          <a:p>
            <a:pPr>
              <a:spcBef>
                <a:spcPts val="1400"/>
              </a:spcBef>
            </a:pPr>
            <a:r>
              <a:rPr lang="en-US" sz="1500"/>
              <a:t>This code snippet generates a bar chart as part of the Exploratory Data Analysis. It visualizes the relationship between a categorical variable (e.g., Launch Site, Orbit Type) and a quantitative measure (e.g., success rate, count of launches). This visualization helps in comparing performance or frequency across different categories at a glance.</a:t>
            </a:r>
          </a:p>
          <a:p>
            <a:pPr>
              <a:spcBef>
                <a:spcPts val="1400"/>
              </a:spcBef>
            </a:pPr>
            <a:endParaRPr lang="en-US" sz="1500"/>
          </a:p>
          <a:p>
            <a:pPr>
              <a:spcBef>
                <a:spcPts val="1400"/>
              </a:spcBef>
            </a:pPr>
            <a:endParaRPr lang="en-US" sz="1500"/>
          </a:p>
        </p:txBody>
      </p:sp>
      <p:pic>
        <p:nvPicPr>
          <p:cNvPr id="3" name="Picture 2" descr="A screenshot of a computer code&#10;&#10;AI-generated content may be incorrect.">
            <a:extLst>
              <a:ext uri="{FF2B5EF4-FFF2-40B4-BE49-F238E27FC236}">
                <a16:creationId xmlns:a16="http://schemas.microsoft.com/office/drawing/2014/main" id="{C445EC7F-D806-E624-8BA6-84EB03B72C20}"/>
              </a:ext>
            </a:extLst>
          </p:cNvPr>
          <p:cNvPicPr>
            <a:picLocks noChangeAspect="1"/>
          </p:cNvPicPr>
          <p:nvPr/>
        </p:nvPicPr>
        <p:blipFill>
          <a:blip r:embed="rId3"/>
          <a:stretch>
            <a:fillRect/>
          </a:stretch>
        </p:blipFill>
        <p:spPr>
          <a:xfrm>
            <a:off x="1301494" y="2734056"/>
            <a:ext cx="9677403" cy="3483864"/>
          </a:xfrm>
          <a:prstGeom prst="rect">
            <a:avLst/>
          </a:prstGeom>
        </p:spPr>
      </p:pic>
      <p:sp>
        <p:nvSpPr>
          <p:cNvPr id="6" name="Slide Number Placeholder 5">
            <a:extLst>
              <a:ext uri="{FF2B5EF4-FFF2-40B4-BE49-F238E27FC236}">
                <a16:creationId xmlns:a16="http://schemas.microsoft.com/office/drawing/2014/main" id="{90F307BE-FD59-173F-DBB3-41686C30D0C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59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895845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2848DC66-43A6-2B68-448C-BA9DB004DE9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C244318-9FAD-8AB0-CC17-730F30297436}"/>
              </a:ext>
            </a:extLst>
          </p:cNvPr>
          <p:cNvPicPr>
            <a:picLocks noChangeAspect="1"/>
          </p:cNvPicPr>
          <p:nvPr/>
        </p:nvPicPr>
        <p:blipFill>
          <a:blip r:embed="rId4"/>
          <a:stretch>
            <a:fillRect/>
          </a:stretch>
        </p:blipFill>
        <p:spPr>
          <a:xfrm>
            <a:off x="3318025" y="1321550"/>
            <a:ext cx="8143875" cy="390525"/>
          </a:xfrm>
          <a:prstGeom prst="rect">
            <a:avLst/>
          </a:prstGeom>
        </p:spPr>
      </p:pic>
      <p:sp>
        <p:nvSpPr>
          <p:cNvPr id="6" name="Slide Number Placeholder 5">
            <a:extLst>
              <a:ext uri="{FF2B5EF4-FFF2-40B4-BE49-F238E27FC236}">
                <a16:creationId xmlns:a16="http://schemas.microsoft.com/office/drawing/2014/main" id="{788B2A52-183E-D8F5-EDB3-7BBDD9D43E30}"/>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5" name="Content Placeholder 3">
            <a:extLst>
              <a:ext uri="{FF2B5EF4-FFF2-40B4-BE49-F238E27FC236}">
                <a16:creationId xmlns:a16="http://schemas.microsoft.com/office/drawing/2014/main" id="{65DDE709-376A-9BE4-6A3B-4C00C570E1A4}"/>
              </a:ext>
            </a:extLst>
          </p:cNvPr>
          <p:cNvSpPr>
            <a:spLocks noGrp="1"/>
          </p:cNvSpPr>
          <p:nvPr>
            <p:ph sz="half" idx="4294967295"/>
          </p:nvPr>
        </p:nvSpPr>
        <p:spPr>
          <a:xfrm>
            <a:off x="439332" y="1500089"/>
            <a:ext cx="11306354" cy="5084581"/>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a:solidFill>
                  <a:schemeClr val="accent3">
                    <a:lumMod val="25000"/>
                  </a:schemeClr>
                </a:solidFill>
                <a:latin typeface="Abadi"/>
                <a:ea typeface="+mn-lt"/>
                <a:cs typeface="+mn-lt"/>
              </a:rPr>
              <a:t>SQL Query (Task 8)</a:t>
            </a:r>
            <a:endParaRPr lang="en-US">
              <a:solidFill>
                <a:schemeClr val="accent3">
                  <a:lumMod val="25000"/>
                </a:schemeClr>
              </a:solidFill>
              <a:latin typeface="Calibri"/>
              <a:ea typeface="+mn-lt"/>
              <a:cs typeface="+mn-lt"/>
            </a:endParaRPr>
          </a:p>
          <a:p>
            <a:pPr marL="0" indent="0">
              <a:lnSpc>
                <a:spcPct val="100000"/>
              </a:lnSpc>
              <a:spcBef>
                <a:spcPts val="1400"/>
              </a:spcBef>
              <a:buNone/>
            </a:pPr>
            <a:r>
              <a:rPr lang="en-US" sz="2200">
                <a:solidFill>
                  <a:schemeClr val="accent3">
                    <a:lumMod val="25000"/>
                  </a:schemeClr>
                </a:solidFill>
                <a:latin typeface="Abadi"/>
                <a:ea typeface="+mn-lt"/>
                <a:cs typeface="+mn-lt"/>
              </a:rPr>
              <a:t>This query identifies and lists the Booster Versions that have carried the maximum payload mass recorded in the dataset.</a:t>
            </a:r>
            <a:endParaRPr lang="en-US">
              <a:ea typeface="Calibri" panose="020F0502020204030204"/>
              <a:cs typeface="Calibri" panose="020F0502020204030204"/>
            </a:endParaRPr>
          </a:p>
          <a:p>
            <a:pPr>
              <a:lnSpc>
                <a:spcPct val="100000"/>
              </a:lnSpc>
              <a:spcBef>
                <a:spcPts val="1400"/>
              </a:spcBef>
            </a:pPr>
            <a:r>
              <a:rPr lang="en-US" sz="2200">
                <a:solidFill>
                  <a:schemeClr val="accent3">
                    <a:lumMod val="25000"/>
                  </a:schemeClr>
                </a:solidFill>
                <a:latin typeface="Abadi"/>
                <a:ea typeface="Calibri" panose="020F0502020204030204"/>
                <a:cs typeface="Calibri" panose="020F0502020204030204"/>
              </a:rPr>
              <a:t>SQL Query (Task 9)</a:t>
            </a:r>
            <a:endParaRPr lang="en-US">
              <a:ea typeface="Calibri" panose="020F0502020204030204"/>
              <a:cs typeface="Calibri" panose="020F0502020204030204"/>
            </a:endParaRPr>
          </a:p>
          <a:p>
            <a:pPr marL="0" indent="0">
              <a:lnSpc>
                <a:spcPct val="100000"/>
              </a:lnSpc>
              <a:spcBef>
                <a:spcPts val="1400"/>
              </a:spcBef>
              <a:buNone/>
            </a:pPr>
            <a:r>
              <a:rPr lang="en-US" sz="2200">
                <a:solidFill>
                  <a:schemeClr val="accent3">
                    <a:lumMod val="25000"/>
                  </a:schemeClr>
                </a:solidFill>
                <a:latin typeface="Abadi"/>
                <a:ea typeface="Calibri" panose="020F0502020204030204"/>
                <a:cs typeface="Calibri" panose="020F0502020204030204"/>
              </a:rPr>
              <a:t>This query filters the data to find failed drone ship landing outcomes specifically within the year 2015, listing the relevant Booster Versions and Launch Sites involved in those attempts.</a:t>
            </a:r>
            <a:endParaRPr lang="en-US"/>
          </a:p>
          <a:p>
            <a:pPr>
              <a:spcBef>
                <a:spcPts val="1400"/>
              </a:spcBef>
            </a:pPr>
            <a:r>
              <a:rPr lang="en-US" sz="2200">
                <a:solidFill>
                  <a:schemeClr val="accent3">
                    <a:lumMod val="25000"/>
                  </a:schemeClr>
                </a:solidFill>
                <a:latin typeface="Abadi"/>
                <a:ea typeface="Calibri" panose="020F0502020204030204"/>
                <a:cs typeface="Calibri" panose="020F0502020204030204"/>
              </a:rPr>
              <a:t>SQL Query (Task 10)</a:t>
            </a:r>
            <a:endParaRPr lang="en-US">
              <a:ea typeface="Calibri" panose="020F0502020204030204"/>
              <a:cs typeface="Calibri" panose="020F0502020204030204"/>
            </a:endParaRPr>
          </a:p>
          <a:p>
            <a:pPr marL="0" indent="0">
              <a:spcBef>
                <a:spcPts val="1400"/>
              </a:spcBef>
              <a:buNone/>
            </a:pPr>
            <a:r>
              <a:rPr lang="en-US" sz="2200">
                <a:solidFill>
                  <a:schemeClr val="accent3">
                    <a:lumMod val="25000"/>
                  </a:schemeClr>
                </a:solidFill>
                <a:latin typeface="Abadi"/>
                <a:ea typeface="Calibri" panose="020F0502020204030204"/>
                <a:cs typeface="Calibri" panose="020F0502020204030204"/>
              </a:rPr>
              <a:t>This query calculates the count of each different landing outcome within a specific date range (between 2010-06-04 and 2017-03-20) and presents the results ranked in descending order of their frequency.</a:t>
            </a:r>
            <a:endParaRPr lang="en-US"/>
          </a:p>
          <a:p>
            <a:pPr marL="0" indent="0">
              <a:lnSpc>
                <a:spcPct val="100000"/>
              </a:lnSpc>
              <a:spcBef>
                <a:spcPts val="1400"/>
              </a:spcBef>
              <a:buNone/>
            </a:pPr>
            <a:endParaRPr lang="en-US" sz="2200" dirty="0">
              <a:solidFill>
                <a:schemeClr val="accent3">
                  <a:lumMod val="25000"/>
                </a:schemeClr>
              </a:solidFill>
              <a:latin typeface="Abadi"/>
              <a:ea typeface="Calibri" panose="020F0502020204030204"/>
              <a:cs typeface="Calibri" panose="020F0502020204030204"/>
            </a:endParaRPr>
          </a:p>
          <a:p>
            <a:pPr marL="0" indent="0">
              <a:lnSpc>
                <a:spcPct val="100000"/>
              </a:lnSpc>
              <a:spcBef>
                <a:spcPts val="1400"/>
              </a:spcBef>
              <a:buNone/>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marL="0" indent="0">
              <a:lnSpc>
                <a:spcPct val="100000"/>
              </a:lnSpc>
              <a:spcBef>
                <a:spcPts val="1400"/>
              </a:spcBef>
              <a:buNone/>
            </a:pPr>
            <a:r>
              <a:rPr lang="en-US" sz="2200" dirty="0">
                <a:solidFill>
                  <a:schemeClr val="accent3">
                    <a:lumMod val="25000"/>
                  </a:schemeClr>
                </a:solidFill>
                <a:latin typeface="Abadi"/>
                <a:ea typeface="+mn-lt"/>
                <a:cs typeface="+mn-lt"/>
              </a:rPr>
              <a:t> </a:t>
            </a:r>
            <a:endParaRPr lang="en-US" sz="2200" dirty="0">
              <a:solidFill>
                <a:schemeClr val="accent3">
                  <a:lumMod val="25000"/>
                </a:schemeClr>
              </a:solidFill>
              <a:latin typeface="Abadi"/>
              <a:ea typeface="Calibri" panose="020F0502020204030204"/>
              <a:cs typeface="Calibri" panose="020F0502020204030204"/>
            </a:endParaRPr>
          </a:p>
          <a:p>
            <a:pPr>
              <a:lnSpc>
                <a:spcPct val="100000"/>
              </a:lnSpc>
              <a:spcBef>
                <a:spcPts val="1400"/>
              </a:spcBef>
            </a:pPr>
            <a:endParaRPr lang="en-US" sz="2200" dirty="0">
              <a:solidFill>
                <a:schemeClr val="accent3">
                  <a:lumMod val="25000"/>
                </a:schemeClr>
              </a:solidFill>
              <a:latin typeface="Abadi"/>
            </a:endParaRPr>
          </a:p>
        </p:txBody>
      </p:sp>
      <p:sp>
        <p:nvSpPr>
          <p:cNvPr id="11" name="Title 1">
            <a:extLst>
              <a:ext uri="{FF2B5EF4-FFF2-40B4-BE49-F238E27FC236}">
                <a16:creationId xmlns:a16="http://schemas.microsoft.com/office/drawing/2014/main" id="{545789ED-A5E2-B338-8799-C6CBA17E344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descr="A close-up of a computer screen&#10;&#10;AI-generated content may be incorrect.">
            <a:extLst>
              <a:ext uri="{FF2B5EF4-FFF2-40B4-BE49-F238E27FC236}">
                <a16:creationId xmlns:a16="http://schemas.microsoft.com/office/drawing/2014/main" id="{67BBA3DA-9C2F-9329-8036-4E92626205F7}"/>
              </a:ext>
            </a:extLst>
          </p:cNvPr>
          <p:cNvPicPr>
            <a:picLocks noChangeAspect="1"/>
          </p:cNvPicPr>
          <p:nvPr/>
        </p:nvPicPr>
        <p:blipFill>
          <a:blip r:embed="rId5"/>
          <a:stretch>
            <a:fillRect/>
          </a:stretch>
        </p:blipFill>
        <p:spPr>
          <a:xfrm>
            <a:off x="4022875" y="2343330"/>
            <a:ext cx="6734175" cy="704850"/>
          </a:xfrm>
          <a:prstGeom prst="rect">
            <a:avLst/>
          </a:prstGeom>
        </p:spPr>
      </p:pic>
      <p:pic>
        <p:nvPicPr>
          <p:cNvPr id="4" name="Picture 3" descr="A screenshot of a computer code&#10;&#10;AI-generated content may be incorrect.">
            <a:extLst>
              <a:ext uri="{FF2B5EF4-FFF2-40B4-BE49-F238E27FC236}">
                <a16:creationId xmlns:a16="http://schemas.microsoft.com/office/drawing/2014/main" id="{7F277712-249F-1F2A-CEAC-768C2DE1A9C0}"/>
              </a:ext>
            </a:extLst>
          </p:cNvPr>
          <p:cNvPicPr>
            <a:picLocks noChangeAspect="1"/>
          </p:cNvPicPr>
          <p:nvPr/>
        </p:nvPicPr>
        <p:blipFill>
          <a:blip r:embed="rId6"/>
          <a:stretch>
            <a:fillRect/>
          </a:stretch>
        </p:blipFill>
        <p:spPr>
          <a:xfrm>
            <a:off x="3312275" y="4711819"/>
            <a:ext cx="6315075" cy="1028700"/>
          </a:xfrm>
          <a:prstGeom prst="rect">
            <a:avLst/>
          </a:prstGeom>
        </p:spPr>
      </p:pic>
    </p:spTree>
    <p:extLst>
      <p:ext uri="{BB962C8B-B14F-4D97-AF65-F5344CB8AC3E}">
        <p14:creationId xmlns:p14="http://schemas.microsoft.com/office/powerpoint/2010/main" val="29066890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8A51BC-CC93-0BB2-F0DE-BE90A5E7962E}"/>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B09DBBCF-CB7E-2628-59D6-33F15231CA58}"/>
              </a:ext>
            </a:extLst>
          </p:cNvPr>
          <p:cNvSpPr txBox="1">
            <a:spLocks/>
          </p:cNvSpPr>
          <p:nvPr/>
        </p:nvSpPr>
        <p:spPr>
          <a:xfrm>
            <a:off x="438913" y="859536"/>
            <a:ext cx="4832802" cy="11704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a:solidFill>
                  <a:schemeClr val="tx1"/>
                </a:solidFill>
                <a:latin typeface="+mj-lt"/>
                <a:ea typeface="+mj-ea"/>
                <a:cs typeface="+mj-cs"/>
              </a:rPr>
              <a:t>Appendix</a:t>
            </a:r>
          </a:p>
        </p:txBody>
      </p:sp>
      <p:sp>
        <p:nvSpPr>
          <p:cNvPr id="22" name="Rectangle 21">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3">
            <a:extLst>
              <a:ext uri="{FF2B5EF4-FFF2-40B4-BE49-F238E27FC236}">
                <a16:creationId xmlns:a16="http://schemas.microsoft.com/office/drawing/2014/main" id="{320344D9-4B15-91E6-CAB8-B01ED29A8161}"/>
              </a:ext>
            </a:extLst>
          </p:cNvPr>
          <p:cNvSpPr>
            <a:spLocks noGrp="1"/>
          </p:cNvSpPr>
          <p:nvPr>
            <p:ph sz="half" idx="4294967295"/>
          </p:nvPr>
        </p:nvSpPr>
        <p:spPr>
          <a:xfrm>
            <a:off x="438912" y="2512611"/>
            <a:ext cx="4832803" cy="3664351"/>
          </a:xfrm>
          <a:prstGeom prst="rect">
            <a:avLst/>
          </a:prstGeom>
        </p:spPr>
        <p:txBody>
          <a:bodyPr vert="horz" lIns="91440" tIns="45720" rIns="91440" bIns="45720" rtlCol="0">
            <a:normAutofit/>
          </a:bodyPr>
          <a:lstStyle/>
          <a:p>
            <a:pPr>
              <a:spcBef>
                <a:spcPts val="1400"/>
              </a:spcBef>
            </a:pPr>
            <a:r>
              <a:rPr lang="en-US" sz="1500" dirty="0"/>
              <a:t>Data Wrangling Output (Sample Data)</a:t>
            </a:r>
          </a:p>
          <a:p>
            <a:pPr>
              <a:spcBef>
                <a:spcPts val="1400"/>
              </a:spcBef>
            </a:pPr>
            <a:r>
              <a:rPr lang="en-US" sz="1500"/>
              <a:t>This screenshot shows the output of df.head(5), displaying the first 5 rows and columns of the dataframe after completing the data wrangling steps. It provides a quick look at the structure and format of the processed data that was used for subsequent analysis and machine learning.</a:t>
            </a:r>
          </a:p>
          <a:p>
            <a:pPr>
              <a:spcBef>
                <a:spcPts val="1400"/>
              </a:spcBef>
            </a:pPr>
            <a:r>
              <a:rPr lang="en-US" sz="1500"/>
              <a:t>ML Model Evaluation Output</a:t>
            </a:r>
          </a:p>
          <a:p>
            <a:pPr>
              <a:spcBef>
                <a:spcPts val="1400"/>
              </a:spcBef>
            </a:pPr>
            <a:r>
              <a:rPr lang="en-US" sz="1500"/>
              <a:t>This screenshot displays the results of evaluating a specific machine learning model's performance on the test dataset. It includes output from the code cells (73-75, Task 4) used to calculate key metrics such as accuracy and potentially other evaluation scores for the model's predictive capability.</a:t>
            </a:r>
          </a:p>
          <a:p>
            <a:pPr>
              <a:spcBef>
                <a:spcPts val="1400"/>
              </a:spcBef>
            </a:pPr>
            <a:endParaRPr lang="en-US" sz="1500"/>
          </a:p>
          <a:p>
            <a:pPr marL="0">
              <a:spcBef>
                <a:spcPts val="1400"/>
              </a:spcBef>
            </a:pPr>
            <a:endParaRPr lang="en-US" sz="1500"/>
          </a:p>
          <a:p>
            <a:pPr>
              <a:spcBef>
                <a:spcPts val="1400"/>
              </a:spcBef>
            </a:pPr>
            <a:endParaRPr lang="en-US" sz="1500"/>
          </a:p>
        </p:txBody>
      </p:sp>
      <p:pic>
        <p:nvPicPr>
          <p:cNvPr id="2" name="Picture 1" descr="A screenshot of a computer program&#10;&#10;AI-generated content may be incorrect.">
            <a:extLst>
              <a:ext uri="{FF2B5EF4-FFF2-40B4-BE49-F238E27FC236}">
                <a16:creationId xmlns:a16="http://schemas.microsoft.com/office/drawing/2014/main" id="{F6A133DF-2996-FD6B-23A0-84459EB290ED}"/>
              </a:ext>
            </a:extLst>
          </p:cNvPr>
          <p:cNvPicPr>
            <a:picLocks noChangeAspect="1"/>
          </p:cNvPicPr>
          <p:nvPr/>
        </p:nvPicPr>
        <p:blipFill>
          <a:blip r:embed="rId3"/>
          <a:stretch>
            <a:fillRect/>
          </a:stretch>
        </p:blipFill>
        <p:spPr>
          <a:xfrm>
            <a:off x="6620256" y="1041277"/>
            <a:ext cx="5138928" cy="1695845"/>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98434A32-397C-5633-F545-F767B5A2E32A}"/>
              </a:ext>
            </a:extLst>
          </p:cNvPr>
          <p:cNvPicPr>
            <a:picLocks noChangeAspect="1"/>
          </p:cNvPicPr>
          <p:nvPr/>
        </p:nvPicPr>
        <p:blipFill>
          <a:blip r:embed="rId4"/>
          <a:stretch>
            <a:fillRect/>
          </a:stretch>
        </p:blipFill>
        <p:spPr>
          <a:xfrm>
            <a:off x="6620256" y="4428028"/>
            <a:ext cx="5138928" cy="745144"/>
          </a:xfrm>
          <a:prstGeom prst="rect">
            <a:avLst/>
          </a:prstGeom>
        </p:spPr>
      </p:pic>
      <p:sp>
        <p:nvSpPr>
          <p:cNvPr id="6" name="Slide Number Placeholder 5">
            <a:extLst>
              <a:ext uri="{FF2B5EF4-FFF2-40B4-BE49-F238E27FC236}">
                <a16:creationId xmlns:a16="http://schemas.microsoft.com/office/drawing/2014/main" id="{D3798065-851F-91F2-877F-8C71B57B4857}"/>
              </a:ext>
            </a:extLst>
          </p:cNvPr>
          <p:cNvSpPr>
            <a:spLocks noGrp="1"/>
          </p:cNvSpPr>
          <p:nvPr>
            <p:ph type="sldNum" sz="quarter" idx="12"/>
          </p:nvPr>
        </p:nvSpPr>
        <p:spPr>
          <a:xfrm>
            <a:off x="10329529" y="6356350"/>
            <a:ext cx="1423557"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61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11670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BE405D-E9FC-6408-4D1B-F68F18684960}"/>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6688E73-49B9-4052-A836-D248C825D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5B6AEE0C-07FE-4154-BC7C-2F20530BC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3" name="Picture 12" descr="An abstract design with lines and financial symbols">
            <a:extLst>
              <a:ext uri="{FF2B5EF4-FFF2-40B4-BE49-F238E27FC236}">
                <a16:creationId xmlns:a16="http://schemas.microsoft.com/office/drawing/2014/main" id="{3D30D2D7-572E-2660-0CC4-83EEA6EA9BE8}"/>
              </a:ext>
            </a:extLst>
          </p:cNvPr>
          <p:cNvPicPr>
            <a:picLocks noChangeAspect="1"/>
          </p:cNvPicPr>
          <p:nvPr/>
        </p:nvPicPr>
        <p:blipFill>
          <a:blip r:embed="rId3">
            <a:alphaModFix amt="60000"/>
          </a:blip>
          <a:srcRect t="10299" r="-2" b="5242"/>
          <a:stretch>
            <a:fillRect/>
          </a:stretch>
        </p:blipFill>
        <p:spPr>
          <a:xfrm>
            <a:off x="-1" y="10"/>
            <a:ext cx="12192001" cy="6857990"/>
          </a:xfrm>
          <a:prstGeom prst="rect">
            <a:avLst/>
          </a:prstGeom>
        </p:spPr>
      </p:pic>
      <p:sp>
        <p:nvSpPr>
          <p:cNvPr id="11" name="Title 1">
            <a:extLst>
              <a:ext uri="{FF2B5EF4-FFF2-40B4-BE49-F238E27FC236}">
                <a16:creationId xmlns:a16="http://schemas.microsoft.com/office/drawing/2014/main" id="{F2D2A0F6-D2D5-F185-A61C-2D0A7354DCD7}"/>
              </a:ext>
            </a:extLst>
          </p:cNvPr>
          <p:cNvSpPr txBox="1">
            <a:spLocks/>
          </p:cNvSpPr>
          <p:nvPr/>
        </p:nvSpPr>
        <p:spPr>
          <a:xfrm>
            <a:off x="838199" y="557189"/>
            <a:ext cx="5155263" cy="55718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rgbClr val="FFFFFF"/>
                </a:solidFill>
                <a:latin typeface="+mj-lt"/>
                <a:ea typeface="+mj-ea"/>
                <a:cs typeface="+mj-cs"/>
              </a:rPr>
              <a:t>Appendix</a:t>
            </a:r>
          </a:p>
        </p:txBody>
      </p:sp>
      <p:sp>
        <p:nvSpPr>
          <p:cNvPr id="5" name="Content Placeholder 3">
            <a:extLst>
              <a:ext uri="{FF2B5EF4-FFF2-40B4-BE49-F238E27FC236}">
                <a16:creationId xmlns:a16="http://schemas.microsoft.com/office/drawing/2014/main" id="{185B3496-5917-2B2E-F6BB-58114EF4F348}"/>
              </a:ext>
            </a:extLst>
          </p:cNvPr>
          <p:cNvSpPr>
            <a:spLocks noGrp="1"/>
          </p:cNvSpPr>
          <p:nvPr>
            <p:ph sz="half" idx="4294967295"/>
          </p:nvPr>
        </p:nvSpPr>
        <p:spPr>
          <a:xfrm>
            <a:off x="6195375" y="557189"/>
            <a:ext cx="5158424" cy="5571899"/>
          </a:xfrm>
          <a:prstGeom prst="rect">
            <a:avLst/>
          </a:prstGeom>
        </p:spPr>
        <p:txBody>
          <a:bodyPr vert="horz" lIns="91440" tIns="45720" rIns="91440" bIns="45720" rtlCol="0" anchor="ctr">
            <a:normAutofit/>
          </a:bodyPr>
          <a:lstStyle/>
          <a:p>
            <a:pPr>
              <a:spcBef>
                <a:spcPts val="1400"/>
              </a:spcBef>
            </a:pPr>
            <a:r>
              <a:rPr lang="en-US" sz="1700">
                <a:solidFill>
                  <a:srgbClr val="FFFFFF"/>
                </a:solidFill>
              </a:rPr>
              <a:t>Based on the notebooks for this project, the dataset used was created and compiled through two initial data collection methods:</a:t>
            </a:r>
          </a:p>
          <a:p>
            <a:pPr>
              <a:spcBef>
                <a:spcPts val="1400"/>
              </a:spcBef>
            </a:pPr>
            <a:r>
              <a:rPr lang="en-US" sz="1700">
                <a:solidFill>
                  <a:srgbClr val="FFFFFF"/>
                </a:solidFill>
              </a:rPr>
              <a:t>Data collected from the SpaceX API.</a:t>
            </a:r>
          </a:p>
          <a:p>
            <a:pPr>
              <a:spcBef>
                <a:spcPts val="1400"/>
              </a:spcBef>
            </a:pPr>
            <a:r>
              <a:rPr lang="en-US" sz="1700">
                <a:solidFill>
                  <a:srgbClr val="FFFFFF"/>
                </a:solidFill>
              </a:rPr>
              <a:t>Data collected by web scraping a Wikipedia page about Falcon 9 launch outcomes.</a:t>
            </a:r>
          </a:p>
          <a:p>
            <a:pPr>
              <a:spcBef>
                <a:spcPts val="1400"/>
              </a:spcBef>
            </a:pPr>
            <a:r>
              <a:rPr lang="en-US" sz="1700">
                <a:solidFill>
                  <a:srgbClr val="FFFFFF"/>
                </a:solidFill>
              </a:rPr>
              <a:t>These two sets of data were then combined and processed during the Data Wrangling phase. The resulting cleaned and structured dataset (likely saved as a CSV file, such as spacex_launch_dash.csv based on the Dash app) is the primary dataset that was used for all subsequent steps, including:</a:t>
            </a:r>
          </a:p>
          <a:p>
            <a:pPr>
              <a:spcBef>
                <a:spcPts val="1400"/>
              </a:spcBef>
            </a:pPr>
            <a:r>
              <a:rPr lang="en-US" sz="1700">
                <a:solidFill>
                  <a:srgbClr val="FFFFFF"/>
                </a:solidFill>
              </a:rPr>
              <a:t>Exploratory Data Analysis (EDA)</a:t>
            </a:r>
          </a:p>
          <a:p>
            <a:pPr>
              <a:spcBef>
                <a:spcPts val="1400"/>
              </a:spcBef>
            </a:pPr>
            <a:r>
              <a:rPr lang="en-US" sz="1700">
                <a:solidFill>
                  <a:srgbClr val="FFFFFF"/>
                </a:solidFill>
              </a:rPr>
              <a:t>Building the Folium Interactive Map</a:t>
            </a:r>
          </a:p>
          <a:p>
            <a:pPr>
              <a:spcBef>
                <a:spcPts val="1400"/>
              </a:spcBef>
            </a:pPr>
            <a:r>
              <a:rPr lang="en-US" sz="1700">
                <a:solidFill>
                  <a:srgbClr val="FFFFFF"/>
                </a:solidFill>
              </a:rPr>
              <a:t>Creating the Plotly Dash Dashboard</a:t>
            </a:r>
          </a:p>
          <a:p>
            <a:pPr>
              <a:spcBef>
                <a:spcPts val="1400"/>
              </a:spcBef>
            </a:pPr>
            <a:r>
              <a:rPr lang="en-US" sz="1700">
                <a:solidFill>
                  <a:srgbClr val="FFFFFF"/>
                </a:solidFill>
              </a:rPr>
              <a:t>Developing the Machine Learning Prediction Models</a:t>
            </a:r>
          </a:p>
          <a:p>
            <a:pPr>
              <a:spcBef>
                <a:spcPts val="1400"/>
              </a:spcBef>
            </a:pPr>
            <a:endParaRPr lang="en-US" sz="1700">
              <a:solidFill>
                <a:srgbClr val="FFFFFF"/>
              </a:solidFill>
            </a:endParaRPr>
          </a:p>
          <a:p>
            <a:pPr marL="0">
              <a:spcBef>
                <a:spcPts val="1400"/>
              </a:spcBef>
            </a:pPr>
            <a:endParaRPr lang="en-US" sz="1700">
              <a:solidFill>
                <a:srgbClr val="FFFFFF"/>
              </a:solidFill>
            </a:endParaRPr>
          </a:p>
          <a:p>
            <a:pPr>
              <a:spcBef>
                <a:spcPts val="1400"/>
              </a:spcBef>
            </a:pPr>
            <a:endParaRPr lang="en-US" sz="1700">
              <a:solidFill>
                <a:srgbClr val="FFFFFF"/>
              </a:solidFill>
            </a:endParaRPr>
          </a:p>
        </p:txBody>
      </p:sp>
      <p:sp>
        <p:nvSpPr>
          <p:cNvPr id="6" name="Slide Number Placeholder 5">
            <a:extLst>
              <a:ext uri="{FF2B5EF4-FFF2-40B4-BE49-F238E27FC236}">
                <a16:creationId xmlns:a16="http://schemas.microsoft.com/office/drawing/2014/main" id="{99065B0D-1CC1-95DE-6A0A-4039D2D3A1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62</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758112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CF79CF-BF0C-3C48-1183-E5648321A503}"/>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DA99BDB9-B1D4-7FB7-6CC4-0975600BC867}"/>
              </a:ext>
            </a:extLst>
          </p:cNvPr>
          <p:cNvSpPr txBox="1">
            <a:spLocks/>
          </p:cNvSpPr>
          <p:nvPr/>
        </p:nvSpPr>
        <p:spPr>
          <a:xfrm>
            <a:off x="826396" y="586855"/>
            <a:ext cx="4230100"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Appendix (Github URLs)</a:t>
            </a:r>
          </a:p>
        </p:txBody>
      </p:sp>
      <p:sp>
        <p:nvSpPr>
          <p:cNvPr id="5" name="Content Placeholder 3">
            <a:extLst>
              <a:ext uri="{FF2B5EF4-FFF2-40B4-BE49-F238E27FC236}">
                <a16:creationId xmlns:a16="http://schemas.microsoft.com/office/drawing/2014/main" id="{EE138044-C5F7-97E9-A361-253851B2FA59}"/>
              </a:ext>
            </a:extLst>
          </p:cNvPr>
          <p:cNvSpPr>
            <a:spLocks noGrp="1"/>
          </p:cNvSpPr>
          <p:nvPr>
            <p:ph sz="half" idx="4294967295"/>
          </p:nvPr>
        </p:nvSpPr>
        <p:spPr>
          <a:xfrm>
            <a:off x="6503158" y="649480"/>
            <a:ext cx="4862447" cy="5546047"/>
          </a:xfrm>
          <a:prstGeom prst="rect">
            <a:avLst/>
          </a:prstGeom>
        </p:spPr>
        <p:txBody>
          <a:bodyPr vert="horz" lIns="91440" tIns="45720" rIns="91440" bIns="45720" rtlCol="0" anchor="ctr">
            <a:normAutofit/>
          </a:bodyPr>
          <a:lstStyle/>
          <a:p>
            <a:r>
              <a:rPr lang="en-US" sz="1100" b="1"/>
              <a:t>Project Code Repositories &amp; Notebooks:</a:t>
            </a:r>
            <a:r>
              <a:rPr lang="en-US" sz="1100"/>
              <a:t> </a:t>
            </a:r>
          </a:p>
          <a:p>
            <a:r>
              <a:rPr lang="en-US" sz="1100" b="1"/>
              <a:t>Lab 1 API Collecting the Data:</a:t>
            </a:r>
            <a:r>
              <a:rPr lang="en-US" sz="1100"/>
              <a:t> </a:t>
            </a:r>
            <a:r>
              <a:rPr lang="en-US" sz="1100">
                <a:hlinkClick r:id="rId3">
                  <a:extLst>
                    <a:ext uri="{A12FA001-AC4F-418D-AE19-62706E023703}">
                      <ahyp:hlinkClr xmlns:ahyp="http://schemas.microsoft.com/office/drawing/2018/hyperlinkcolor" val="tx"/>
                    </a:ext>
                  </a:extLst>
                </a:hlinkClick>
              </a:rPr>
              <a:t>https://github.com/jheric212/CS-Repo/blob/main/Lab%201%20APICollecting%20the%20Data%20.ipynb</a:t>
            </a:r>
            <a:endParaRPr lang="en-US" sz="1100"/>
          </a:p>
          <a:p>
            <a:r>
              <a:rPr lang="en-US" sz="1100" b="1"/>
              <a:t>Lab 1.2 Web Scraping:</a:t>
            </a:r>
            <a:r>
              <a:rPr lang="en-US" sz="1100"/>
              <a:t> </a:t>
            </a:r>
            <a:r>
              <a:rPr lang="en-US" sz="1100">
                <a:hlinkClick r:id="rId4">
                  <a:extLst>
                    <a:ext uri="{A12FA001-AC4F-418D-AE19-62706E023703}">
                      <ahyp:hlinkClr xmlns:ahyp="http://schemas.microsoft.com/office/drawing/2018/hyperlinkcolor" val="tx"/>
                    </a:ext>
                  </a:extLst>
                </a:hlinkClick>
              </a:rPr>
              <a:t>https://github.com/jheric212/CS-Repo/blob/main/Lab%201.2%20Web%20Scraping.ipynb</a:t>
            </a:r>
            <a:endParaRPr lang="en-US" sz="1100"/>
          </a:p>
          <a:p>
            <a:r>
              <a:rPr lang="en-US" sz="1100" b="1"/>
              <a:t>Lab 2 Data Wrangling:</a:t>
            </a:r>
            <a:r>
              <a:rPr lang="en-US" sz="1100"/>
              <a:t> </a:t>
            </a:r>
            <a:r>
              <a:rPr lang="en-US" sz="1100">
                <a:hlinkClick r:id="rId5">
                  <a:extLst>
                    <a:ext uri="{A12FA001-AC4F-418D-AE19-62706E023703}">
                      <ahyp:hlinkClr xmlns:ahyp="http://schemas.microsoft.com/office/drawing/2018/hyperlinkcolor" val="tx"/>
                    </a:ext>
                  </a:extLst>
                </a:hlinkClick>
              </a:rPr>
              <a:t>https://github.com/jheric212/CS-Repo/blob/main/Lab%202%20Data%20Wrangling.ipynb</a:t>
            </a:r>
            <a:endParaRPr lang="en-US" sz="1100"/>
          </a:p>
          <a:p>
            <a:r>
              <a:rPr lang="en-US" sz="1100" b="1"/>
              <a:t>EDA with Visualization_Exploring and Preparing Data:</a:t>
            </a:r>
            <a:r>
              <a:rPr lang="en-US" sz="1100"/>
              <a:t> </a:t>
            </a:r>
            <a:r>
              <a:rPr lang="en-US" sz="1100">
                <a:hlinkClick r:id="rId6">
                  <a:extLst>
                    <a:ext uri="{A12FA001-AC4F-418D-AE19-62706E023703}">
                      <ahyp:hlinkClr xmlns:ahyp="http://schemas.microsoft.com/office/drawing/2018/hyperlinkcolor" val="tx"/>
                    </a:ext>
                  </a:extLst>
                </a:hlinkClick>
              </a:rPr>
              <a:t>https://github.com/jheric212/CS-Repo/blob/main/EDA%20with%20Visualization_Exploring%20and%20Preparing%20Data.ipynb</a:t>
            </a:r>
            <a:endParaRPr lang="en-US" sz="1100"/>
          </a:p>
          <a:p>
            <a:r>
              <a:rPr lang="en-US" sz="1100" b="1"/>
              <a:t>EDA with SQL_SQL Notebook for Peer Assignment:</a:t>
            </a:r>
            <a:r>
              <a:rPr lang="en-US" sz="1100"/>
              <a:t> </a:t>
            </a:r>
            <a:r>
              <a:rPr lang="en-US" sz="1100">
                <a:hlinkClick r:id="rId7">
                  <a:extLst>
                    <a:ext uri="{A12FA001-AC4F-418D-AE19-62706E023703}">
                      <ahyp:hlinkClr xmlns:ahyp="http://schemas.microsoft.com/office/drawing/2018/hyperlinkcolor" val="tx"/>
                    </a:ext>
                  </a:extLst>
                </a:hlinkClick>
              </a:rPr>
              <a:t>https://github.com/jheric212/CS-Repo/blob/main/EDA%20with%20SQL_SQL%20Notebook%20for%20Peer%20Assignment.ipynb</a:t>
            </a:r>
            <a:endParaRPr lang="en-US" sz="1100"/>
          </a:p>
          <a:p>
            <a:r>
              <a:rPr lang="en-US" sz="1100" b="1"/>
              <a:t>Interactive Visual Analytics with Folium:</a:t>
            </a:r>
            <a:r>
              <a:rPr lang="en-US" sz="1100"/>
              <a:t> </a:t>
            </a:r>
            <a:r>
              <a:rPr lang="en-US" sz="1100">
                <a:hlinkClick r:id="rId8">
                  <a:extLst>
                    <a:ext uri="{A12FA001-AC4F-418D-AE19-62706E023703}">
                      <ahyp:hlinkClr xmlns:ahyp="http://schemas.microsoft.com/office/drawing/2018/hyperlinkcolor" val="tx"/>
                    </a:ext>
                  </a:extLst>
                </a:hlinkClick>
              </a:rPr>
              <a:t>https://github.com/jheric212/CS-Repo/blob/main/Interactive%20Visual%20Analytics%20with%20Folium.ipynb</a:t>
            </a:r>
            <a:endParaRPr lang="en-US" sz="1100"/>
          </a:p>
          <a:p>
            <a:r>
              <a:rPr lang="en-US" sz="1100" b="1"/>
              <a:t>spacex_dash_app.py:</a:t>
            </a:r>
            <a:r>
              <a:rPr lang="en-US" sz="1100"/>
              <a:t> </a:t>
            </a:r>
            <a:r>
              <a:rPr lang="en-US" sz="1100">
                <a:hlinkClick r:id="rId9">
                  <a:extLst>
                    <a:ext uri="{A12FA001-AC4F-418D-AE19-62706E023703}">
                      <ahyp:hlinkClr xmlns:ahyp="http://schemas.microsoft.com/office/drawing/2018/hyperlinkcolor" val="tx"/>
                    </a:ext>
                  </a:extLst>
                </a:hlinkClick>
              </a:rPr>
              <a:t>https://github.com/jheric212/CS-Repo/blob/main/spacex_dash_app.py</a:t>
            </a:r>
            <a:endParaRPr lang="en-US" sz="1100"/>
          </a:p>
          <a:p>
            <a:r>
              <a:rPr lang="en-US" sz="1100" b="1"/>
              <a:t>Machine Learning Prediction Lab:</a:t>
            </a:r>
            <a:r>
              <a:rPr lang="en-US" sz="1100"/>
              <a:t> </a:t>
            </a:r>
            <a:r>
              <a:rPr lang="en-US" sz="1100">
                <a:hlinkClick r:id="rId10">
                  <a:extLst>
                    <a:ext uri="{A12FA001-AC4F-418D-AE19-62706E023703}">
                      <ahyp:hlinkClr xmlns:ahyp="http://schemas.microsoft.com/office/drawing/2018/hyperlinkcolor" val="tx"/>
                    </a:ext>
                  </a:extLst>
                </a:hlinkClick>
              </a:rPr>
              <a:t>https://github.com/jheric212/CS-Repo/blob/main/Machine%20Learning%20Prediction%20lab.ipynb</a:t>
            </a:r>
            <a:endParaRPr lang="en-US" sz="1100"/>
          </a:p>
          <a:p>
            <a:pPr marL="0">
              <a:spcBef>
                <a:spcPts val="1400"/>
              </a:spcBef>
            </a:pPr>
            <a:endParaRPr lang="en-US" sz="1100"/>
          </a:p>
          <a:p>
            <a:pPr marL="0">
              <a:spcBef>
                <a:spcPts val="1400"/>
              </a:spcBef>
            </a:pPr>
            <a:endParaRPr lang="en-US" sz="1100"/>
          </a:p>
          <a:p>
            <a:pPr>
              <a:spcBef>
                <a:spcPts val="1400"/>
              </a:spcBef>
            </a:pPr>
            <a:endParaRPr lang="en-US" sz="1100"/>
          </a:p>
        </p:txBody>
      </p:sp>
      <p:sp>
        <p:nvSpPr>
          <p:cNvPr id="6" name="Slide Number Placeholder 5">
            <a:extLst>
              <a:ext uri="{FF2B5EF4-FFF2-40B4-BE49-F238E27FC236}">
                <a16:creationId xmlns:a16="http://schemas.microsoft.com/office/drawing/2014/main" id="{676BC003-C25E-CAE2-90E5-87DABB68AEB5}"/>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63</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4390106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Methodology</a:t>
            </a:r>
          </a:p>
        </p:txBody>
      </p:sp>
      <p:sp>
        <p:nvSpPr>
          <p:cNvPr id="24" name="Rectangle 2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115568" y="2481943"/>
            <a:ext cx="10168128" cy="3695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2200">
                <a:solidFill>
                  <a:schemeClr val="tx1"/>
                </a:solidFill>
                <a:latin typeface="+mn-lt"/>
              </a:rPr>
              <a:t>Executive Summary</a:t>
            </a:r>
          </a:p>
          <a:p>
            <a:pPr>
              <a:spcBef>
                <a:spcPts val="1400"/>
              </a:spcBef>
              <a:buFont typeface="Arial" panose="020B0604020202020204" pitchFamily="34" charset="0"/>
              <a:buChar char="•"/>
            </a:pPr>
            <a:r>
              <a:rPr lang="en-US" sz="2200">
                <a:solidFill>
                  <a:schemeClr val="tx1"/>
                </a:solidFill>
                <a:latin typeface="+mn-lt"/>
              </a:rPr>
              <a:t>Data collection methodology</a:t>
            </a:r>
          </a:p>
          <a:p>
            <a:pPr>
              <a:spcBef>
                <a:spcPts val="1400"/>
              </a:spcBef>
              <a:buFont typeface="Arial" panose="020B0604020202020204" pitchFamily="34" charset="0"/>
              <a:buChar char="•"/>
            </a:pPr>
            <a:r>
              <a:rPr lang="en-US" sz="2200">
                <a:solidFill>
                  <a:schemeClr val="tx1"/>
                </a:solidFill>
                <a:latin typeface="+mn-lt"/>
              </a:rPr>
              <a:t>Perform data wrangling</a:t>
            </a:r>
          </a:p>
          <a:p>
            <a:pPr>
              <a:spcBef>
                <a:spcPts val="1400"/>
              </a:spcBef>
              <a:buFont typeface="Arial" panose="020B0604020202020204" pitchFamily="34" charset="0"/>
              <a:buChar char="•"/>
            </a:pPr>
            <a:r>
              <a:rPr lang="en-US" sz="2200">
                <a:solidFill>
                  <a:schemeClr val="tx1"/>
                </a:solidFill>
                <a:latin typeface="+mn-lt"/>
              </a:rPr>
              <a:t>Perform exploratory data analysis (EDA) using visualization and SQL</a:t>
            </a:r>
          </a:p>
          <a:p>
            <a:pPr>
              <a:spcBef>
                <a:spcPts val="1400"/>
              </a:spcBef>
              <a:buFont typeface="Arial" panose="020B0604020202020204" pitchFamily="34" charset="0"/>
              <a:buChar char="•"/>
            </a:pPr>
            <a:r>
              <a:rPr lang="en-US" sz="2200">
                <a:solidFill>
                  <a:schemeClr val="tx1"/>
                </a:solidFill>
                <a:latin typeface="+mn-lt"/>
              </a:rPr>
              <a:t>Perform interactive visual analytics using Folium and Plotly Dash</a:t>
            </a:r>
          </a:p>
          <a:p>
            <a:pPr>
              <a:spcBef>
                <a:spcPts val="1400"/>
              </a:spcBef>
              <a:buFont typeface="Arial" panose="020B0604020202020204" pitchFamily="34" charset="0"/>
              <a:buChar char="•"/>
            </a:pPr>
            <a:r>
              <a:rPr lang="en-US" sz="2200">
                <a:solidFill>
                  <a:schemeClr val="tx1"/>
                </a:solidFill>
                <a:latin typeface="+mn-lt"/>
              </a:rPr>
              <a:t>Perform predictive analysis using classification models</a:t>
            </a:r>
          </a:p>
          <a:p>
            <a:pPr>
              <a:spcBef>
                <a:spcPts val="1400"/>
              </a:spcBef>
              <a:buFont typeface="Arial" panose="020B0604020202020204" pitchFamily="34" charset="0"/>
              <a:buChar char="•"/>
            </a:pPr>
            <a:endParaRPr lang="en-US" sz="2200">
              <a:solidFill>
                <a:schemeClr val="tx1"/>
              </a:solidFill>
              <a:latin typeface="+mn-lt"/>
            </a:endParaRPr>
          </a:p>
          <a:p>
            <a:pPr>
              <a:spcBef>
                <a:spcPts val="1400"/>
              </a:spcBef>
              <a:buFont typeface="Arial" panose="020B0604020202020204" pitchFamily="34" charset="0"/>
              <a:buChar char="•"/>
            </a:pPr>
            <a:endParaRPr lang="en-US" sz="2200">
              <a:solidFill>
                <a:schemeClr val="tx1"/>
              </a:solidFill>
              <a:latin typeface="+mn-lt"/>
            </a:endParaRPr>
          </a:p>
          <a:p>
            <a:pPr>
              <a:spcBef>
                <a:spcPts val="1400"/>
              </a:spcBef>
              <a:buFont typeface="Arial" panose="020B0604020202020204" pitchFamily="34" charset="0"/>
              <a:buChar char="•"/>
            </a:pPr>
            <a:endParaRPr lang="en-US" sz="2200">
              <a:solidFill>
                <a:schemeClr val="tx1"/>
              </a:solidFill>
              <a:latin typeface="+mn-lt"/>
            </a:endParaRPr>
          </a:p>
          <a:p>
            <a:pPr>
              <a:spcBef>
                <a:spcPts val="1400"/>
              </a:spcBef>
              <a:buFont typeface="Arial" panose="020B0604020202020204" pitchFamily="34" charset="0"/>
              <a:buChar char="•"/>
            </a:pPr>
            <a:endParaRPr lang="en-US" sz="2200">
              <a:solidFill>
                <a:schemeClr val="tx1"/>
              </a:solidFill>
              <a:latin typeface="+mn-lt"/>
            </a:endParaRPr>
          </a:p>
          <a:p>
            <a:pPr>
              <a:spcBef>
                <a:spcPts val="1400"/>
              </a:spcBef>
              <a:buFont typeface="Arial" panose="020B0604020202020204" pitchFamily="34" charset="0"/>
              <a:buChar char="•"/>
            </a:pPr>
            <a:endParaRPr lang="en-US" sz="2200">
              <a:solidFill>
                <a:schemeClr val="tx1"/>
              </a:solidFill>
              <a:latin typeface="+mn-lt"/>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7</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0">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Data Collection – SpaceX API</a:t>
            </a:r>
          </a:p>
        </p:txBody>
      </p:sp>
      <p:sp>
        <p:nvSpPr>
          <p:cNvPr id="23" name="Rectangle 22">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15568" y="2481943"/>
            <a:ext cx="10168128" cy="3695020"/>
          </a:xfrm>
          <a:prstGeom prst="rect">
            <a:avLst/>
          </a:prstGeom>
        </p:spPr>
        <p:txBody>
          <a:bodyPr vert="horz" lIns="91440" tIns="45720" rIns="91440" bIns="45720" rtlCol="0">
            <a:normAutofit/>
          </a:bodyPr>
          <a:lstStyle/>
          <a:p>
            <a:pPr>
              <a:spcBef>
                <a:spcPts val="1400"/>
              </a:spcBef>
            </a:pPr>
            <a:r>
              <a:rPr lang="en-US" sz="2200"/>
              <a:t>Description: Data was collected by making GET requests to the SpaceX REST API. This involved querying specific endpoints to retrieve historical launch data, including details about missions, payloads, cores, and launch pads.</a:t>
            </a:r>
          </a:p>
          <a:p>
            <a:pPr>
              <a:spcBef>
                <a:spcPts val="1400"/>
              </a:spcBef>
            </a:pPr>
            <a:r>
              <a:rPr lang="en-US" sz="2200"/>
              <a:t>Key Phrases/Steps: REST API calls, GET requests, JSON response, data extraction, endpoints (e.g., /launches, /cores, /payloads, /launchpads).</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8</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3" name="Rectangle 12">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5066AA34-20EE-4A59-B343-346A8DB5667C}"/>
              </a:ext>
            </a:extLst>
          </p:cNvPr>
          <p:cNvSpPr txBox="1">
            <a:spLocks/>
          </p:cNvSpPr>
          <p:nvPr/>
        </p:nvSpPr>
        <p:spPr>
          <a:xfrm>
            <a:off x="755484" y="739835"/>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Data Collection – SpaceX API</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55484" y="2459116"/>
            <a:ext cx="3702579" cy="3524823"/>
          </a:xfrm>
          <a:prstGeom prst="rect">
            <a:avLst/>
          </a:prstGeom>
        </p:spPr>
        <p:txBody>
          <a:bodyPr vert="horz" lIns="91440" tIns="45720" rIns="91440" bIns="45720" rtlCol="0">
            <a:normAutofit/>
          </a:bodyPr>
          <a:lstStyle/>
          <a:p>
            <a:pPr>
              <a:spcBef>
                <a:spcPts val="1400"/>
              </a:spcBef>
            </a:pPr>
            <a:r>
              <a:rPr lang="en-US" sz="2000">
                <a:solidFill>
                  <a:srgbClr val="FFFFFF"/>
                </a:solidFill>
              </a:rPr>
              <a:t>Data Collection Flowchart:  </a:t>
            </a:r>
          </a:p>
          <a:p>
            <a:pPr>
              <a:spcBef>
                <a:spcPts val="1400"/>
              </a:spcBef>
            </a:pPr>
            <a:r>
              <a:rPr lang="en-US" sz="2000">
                <a:solidFill>
                  <a:srgbClr val="FFFFFF"/>
                </a:solidFill>
              </a:rPr>
              <a:t>GitHub URL: (</a:t>
            </a:r>
            <a:r>
              <a:rPr lang="en-US" sz="2000">
                <a:solidFill>
                  <a:srgbClr val="FFFFFF"/>
                </a:solidFill>
                <a:hlinkClick r:id="rId2">
                  <a:extLst>
                    <a:ext uri="{A12FA001-AC4F-418D-AE19-62706E023703}">
                      <ahyp:hlinkClr xmlns:ahyp="http://schemas.microsoft.com/office/drawing/2018/hyperlinkcolor" val="tx"/>
                    </a:ext>
                  </a:extLst>
                </a:hlinkClick>
              </a:rPr>
              <a:t>https://github.com/jheric212/CS-Repo/blob/main/Lab%201%20APICollecting%20the%20Data%20.ipynb</a:t>
            </a:r>
            <a:r>
              <a:rPr lang="en-US" sz="2000">
                <a:solidFill>
                  <a:srgbClr val="FFFFFF"/>
                </a:solidFill>
              </a:rPr>
              <a:t>).</a:t>
            </a:r>
          </a:p>
          <a:p>
            <a:endParaRPr lang="en-US" sz="2000">
              <a:solidFill>
                <a:srgbClr val="FFFFFF"/>
              </a:solidFill>
            </a:endParaRPr>
          </a:p>
          <a:p>
            <a:endParaRPr lang="en-US" sz="2000">
              <a:solidFill>
                <a:srgbClr val="FFFFFF"/>
              </a:solidFill>
            </a:endParaRPr>
          </a:p>
        </p:txBody>
      </p:sp>
      <p:pic>
        <p:nvPicPr>
          <p:cNvPr id="7" name="Picture 6" descr="A diagram of a process flow&#10;&#10;AI-generated content may be incorrect.">
            <a:extLst>
              <a:ext uri="{FF2B5EF4-FFF2-40B4-BE49-F238E27FC236}">
                <a16:creationId xmlns:a16="http://schemas.microsoft.com/office/drawing/2014/main" id="{FB7897B5-F83F-3341-4617-6B1CCC11C34A}"/>
              </a:ext>
            </a:extLst>
          </p:cNvPr>
          <p:cNvPicPr>
            <a:picLocks noChangeAspect="1"/>
          </p:cNvPicPr>
          <p:nvPr/>
        </p:nvPicPr>
        <p:blipFill>
          <a:blip r:embed="rId3"/>
          <a:stretch>
            <a:fillRect/>
          </a:stretch>
        </p:blipFill>
        <p:spPr>
          <a:xfrm>
            <a:off x="6805374" y="787114"/>
            <a:ext cx="3806861" cy="5283771"/>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64</Slides>
  <Notes>14</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1019</cp:revision>
  <dcterms:created xsi:type="dcterms:W3CDTF">2021-04-29T18:58:34Z</dcterms:created>
  <dcterms:modified xsi:type="dcterms:W3CDTF">2025-05-16T00:29:32Z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